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48052d5a38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48052d5a3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449c49c73b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449c49c73b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449c49c73b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2449c49c73b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449c49c73b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2449c49c73b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449c49c73b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2449c49c73b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449c49c73b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449c49c73b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449c49c73b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2449c49c73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449c49c73b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2449c49c73b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449c49c73b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449c49c73b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449c49c73b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449c49c73b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449c49c73b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449c49c73b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48052d5a38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48052d5a38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449c49c73b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449c49c73b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449c49c73b_0_1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449c49c73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449c49c73b_0_1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2449c49c73b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449c49c73b_0_1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2449c49c73b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449c49c73b_0_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2449c49c73b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2449c49c73b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2449c49c73b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449c49c73b_0_1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2449c49c73b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449c49c73b_0_1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2449c49c73b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449c49c73b_0_1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2449c49c73b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2449c49c73b_0_1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2449c49c73b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48052d5a3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48052d5a3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2449c49c73b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2449c49c73b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449c49c73b_0_1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2449c49c73b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48052d5a38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248052d5a3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449c49c73b_0_1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2449c49c73b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449c49c73b_0_1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2449c49c73b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449c49c73b_0_1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2449c49c73b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449c49c73b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2449c49c73b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2449c49c73b_0_2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2449c49c73b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449c49c73b_0_2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2449c49c73b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2449c49c73b_0_2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2449c49c73b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449c49c73b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449c49c73b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449c49c73b_0_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2449c49c73b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449c49c73b_0_2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2449c49c73b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2449c49c73b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2449c49c73b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2449c49c73b_0_2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2449c49c73b_0_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449c49c73b_0_2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2449c49c73b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2449c49c73b_0_2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2449c49c73b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449c49c73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449c49c73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449c49c73b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449c49c73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449c49c73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449c49c73b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449c49c73b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449c49c73b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48052d5a38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48052d5a38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71.png"/></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73.png"/></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75.png"/></Relationships>
</file>

<file path=ppt/slides/_rels/slide4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77.png"/></Relationships>
</file>

<file path=ppt/slides/_rels/slide4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80.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55" name="Google Shape;55;p1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56" name="Google Shape;56;p13"/>
          <p:cNvPicPr preferRelativeResize="0"/>
          <p:nvPr/>
        </p:nvPicPr>
        <p:blipFill>
          <a:blip r:embed="rId3">
            <a:alphaModFix/>
          </a:blip>
          <a:stretch>
            <a:fillRect/>
          </a:stretch>
        </p:blipFill>
        <p:spPr>
          <a:xfrm>
            <a:off x="285750" y="190500"/>
            <a:ext cx="8572500" cy="4762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Syntax Rules for Objects</a:t>
            </a:r>
            <a:endParaRPr/>
          </a:p>
        </p:txBody>
      </p:sp>
      <p:sp>
        <p:nvSpPr>
          <p:cNvPr id="118" name="Google Shape;118;p22"/>
          <p:cNvSpPr txBox="1"/>
          <p:nvPr/>
        </p:nvSpPr>
        <p:spPr>
          <a:xfrm>
            <a:off x="802950" y="3127450"/>
            <a:ext cx="71916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Inside the object we can put multiple values</a:t>
            </a:r>
            <a:endParaRPr/>
          </a:p>
          <a:p>
            <a:pPr marL="0" lvl="0" indent="0" algn="l" rtl="0">
              <a:spcBef>
                <a:spcPts val="0"/>
              </a:spcBef>
              <a:spcAft>
                <a:spcPts val="0"/>
              </a:spcAft>
              <a:buNone/>
            </a:pPr>
            <a:r>
              <a:rPr lang="en"/>
              <a:t>We can access the values inside an object through properties</a:t>
            </a:r>
            <a:endParaRPr/>
          </a:p>
          <a:p>
            <a:pPr marL="0" lvl="0" indent="0" algn="l" rtl="0">
              <a:spcBef>
                <a:spcPts val="0"/>
              </a:spcBef>
              <a:spcAft>
                <a:spcPts val="0"/>
              </a:spcAft>
              <a:buNone/>
            </a:pPr>
            <a:r>
              <a:rPr lang="en"/>
              <a:t> We separate property and value with the colon</a:t>
            </a:r>
            <a:endParaRPr/>
          </a:p>
          <a:p>
            <a:pPr marL="0" lvl="0" indent="0" algn="l" rtl="0">
              <a:spcBef>
                <a:spcPts val="0"/>
              </a:spcBef>
              <a:spcAft>
                <a:spcPts val="0"/>
              </a:spcAft>
              <a:buNone/>
            </a:pPr>
            <a:r>
              <a:rPr lang="en"/>
              <a:t>We can have many property value pairs in an object and we separate them with the commas</a:t>
            </a:r>
            <a:endParaRPr/>
          </a:p>
        </p:txBody>
      </p:sp>
      <p:pic>
        <p:nvPicPr>
          <p:cNvPr id="119" name="Google Shape;119;p22"/>
          <p:cNvPicPr preferRelativeResize="0"/>
          <p:nvPr/>
        </p:nvPicPr>
        <p:blipFill>
          <a:blip r:embed="rId3">
            <a:alphaModFix/>
          </a:blip>
          <a:stretch>
            <a:fillRect/>
          </a:stretch>
        </p:blipFill>
        <p:spPr>
          <a:xfrm>
            <a:off x="543250" y="1257300"/>
            <a:ext cx="8105599" cy="16305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5" name="Google Shape;125;p23"/>
          <p:cNvPicPr preferRelativeResize="0"/>
          <p:nvPr/>
        </p:nvPicPr>
        <p:blipFill>
          <a:blip r:embed="rId3">
            <a:alphaModFix/>
          </a:blip>
          <a:stretch>
            <a:fillRect/>
          </a:stretch>
        </p:blipFill>
        <p:spPr>
          <a:xfrm>
            <a:off x="465075" y="1607875"/>
            <a:ext cx="7215100" cy="2327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To change a value in an object </a:t>
            </a:r>
            <a:endParaRPr/>
          </a:p>
        </p:txBody>
      </p:sp>
      <p:pic>
        <p:nvPicPr>
          <p:cNvPr id="139" name="Google Shape;139;p25"/>
          <p:cNvPicPr preferRelativeResize="0"/>
          <p:nvPr/>
        </p:nvPicPr>
        <p:blipFill>
          <a:blip r:embed="rId3">
            <a:alphaModFix/>
          </a:blip>
          <a:stretch>
            <a:fillRect/>
          </a:stretch>
        </p:blipFill>
        <p:spPr>
          <a:xfrm>
            <a:off x="1371825" y="1451525"/>
            <a:ext cx="5847300" cy="13581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Adding a new Property any Data Type</a:t>
            </a:r>
            <a:endParaRPr/>
          </a:p>
        </p:txBody>
      </p:sp>
      <p:pic>
        <p:nvPicPr>
          <p:cNvPr id="145" name="Google Shape;145;p26"/>
          <p:cNvPicPr preferRelativeResize="0"/>
          <p:nvPr/>
        </p:nvPicPr>
        <p:blipFill>
          <a:blip r:embed="rId3">
            <a:alphaModFix/>
          </a:blip>
          <a:stretch>
            <a:fillRect/>
          </a:stretch>
        </p:blipFill>
        <p:spPr>
          <a:xfrm>
            <a:off x="668300" y="1185775"/>
            <a:ext cx="6167250" cy="654625"/>
          </a:xfrm>
          <a:prstGeom prst="rect">
            <a:avLst/>
          </a:prstGeom>
          <a:noFill/>
          <a:ln>
            <a:noFill/>
          </a:ln>
        </p:spPr>
      </p:pic>
      <p:pic>
        <p:nvPicPr>
          <p:cNvPr id="146" name="Google Shape;146;p26"/>
          <p:cNvPicPr preferRelativeResize="0"/>
          <p:nvPr/>
        </p:nvPicPr>
        <p:blipFill>
          <a:blip r:embed="rId4">
            <a:alphaModFix/>
          </a:blip>
          <a:stretch>
            <a:fillRect/>
          </a:stretch>
        </p:blipFill>
        <p:spPr>
          <a:xfrm>
            <a:off x="887175" y="2008450"/>
            <a:ext cx="4193642" cy="572700"/>
          </a:xfrm>
          <a:prstGeom prst="rect">
            <a:avLst/>
          </a:prstGeom>
          <a:noFill/>
          <a:ln>
            <a:noFill/>
          </a:ln>
        </p:spPr>
      </p:pic>
      <p:pic>
        <p:nvPicPr>
          <p:cNvPr id="147" name="Google Shape;147;p26"/>
          <p:cNvPicPr preferRelativeResize="0"/>
          <p:nvPr/>
        </p:nvPicPr>
        <p:blipFill>
          <a:blip r:embed="rId5">
            <a:alphaModFix/>
          </a:blip>
          <a:stretch>
            <a:fillRect/>
          </a:stretch>
        </p:blipFill>
        <p:spPr>
          <a:xfrm>
            <a:off x="668300" y="2843000"/>
            <a:ext cx="6561774" cy="14988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Remove a value from an Object using Delete</a:t>
            </a:r>
            <a:endParaRPr/>
          </a:p>
        </p:txBody>
      </p:sp>
      <p:pic>
        <p:nvPicPr>
          <p:cNvPr id="153" name="Google Shape;153;p27"/>
          <p:cNvPicPr preferRelativeResize="0"/>
          <p:nvPr/>
        </p:nvPicPr>
        <p:blipFill>
          <a:blip r:embed="rId3">
            <a:alphaModFix/>
          </a:blip>
          <a:stretch>
            <a:fillRect/>
          </a:stretch>
        </p:blipFill>
        <p:spPr>
          <a:xfrm>
            <a:off x="465100" y="1017725"/>
            <a:ext cx="5506500" cy="1139275"/>
          </a:xfrm>
          <a:prstGeom prst="rect">
            <a:avLst/>
          </a:prstGeom>
          <a:noFill/>
          <a:ln>
            <a:noFill/>
          </a:ln>
        </p:spPr>
      </p:pic>
      <p:pic>
        <p:nvPicPr>
          <p:cNvPr id="154" name="Google Shape;154;p27"/>
          <p:cNvPicPr preferRelativeResize="0"/>
          <p:nvPr/>
        </p:nvPicPr>
        <p:blipFill>
          <a:blip r:embed="rId4">
            <a:alphaModFix/>
          </a:blip>
          <a:stretch>
            <a:fillRect/>
          </a:stretch>
        </p:blipFill>
        <p:spPr>
          <a:xfrm>
            <a:off x="215063" y="2157000"/>
            <a:ext cx="6631875" cy="1614175"/>
          </a:xfrm>
          <a:prstGeom prst="rect">
            <a:avLst/>
          </a:prstGeom>
          <a:noFill/>
          <a:ln>
            <a:noFill/>
          </a:ln>
        </p:spPr>
      </p:pic>
      <p:pic>
        <p:nvPicPr>
          <p:cNvPr id="155" name="Google Shape;155;p27"/>
          <p:cNvPicPr preferRelativeResize="0"/>
          <p:nvPr/>
        </p:nvPicPr>
        <p:blipFill>
          <a:blip r:embed="rId5">
            <a:alphaModFix/>
          </a:blip>
          <a:stretch>
            <a:fillRect/>
          </a:stretch>
        </p:blipFill>
        <p:spPr>
          <a:xfrm>
            <a:off x="700400" y="3771175"/>
            <a:ext cx="4828100" cy="12428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28"/>
          <p:cNvPicPr preferRelativeResize="0"/>
          <p:nvPr/>
        </p:nvPicPr>
        <p:blipFill>
          <a:blip r:embed="rId3">
            <a:alphaModFix/>
          </a:blip>
          <a:stretch>
            <a:fillRect/>
          </a:stretch>
        </p:blipFill>
        <p:spPr>
          <a:xfrm>
            <a:off x="152400" y="466600"/>
            <a:ext cx="8711175" cy="1036131"/>
          </a:xfrm>
          <a:prstGeom prst="rect">
            <a:avLst/>
          </a:prstGeom>
          <a:noFill/>
          <a:ln>
            <a:noFill/>
          </a:ln>
        </p:spPr>
      </p:pic>
      <p:pic>
        <p:nvPicPr>
          <p:cNvPr id="161" name="Google Shape;161;p28"/>
          <p:cNvPicPr preferRelativeResize="0"/>
          <p:nvPr/>
        </p:nvPicPr>
        <p:blipFill>
          <a:blip r:embed="rId4">
            <a:alphaModFix/>
          </a:blip>
          <a:stretch>
            <a:fillRect/>
          </a:stretch>
        </p:blipFill>
        <p:spPr>
          <a:xfrm>
            <a:off x="152400" y="1655123"/>
            <a:ext cx="4267400" cy="1326525"/>
          </a:xfrm>
          <a:prstGeom prst="rect">
            <a:avLst/>
          </a:prstGeom>
          <a:noFill/>
          <a:ln>
            <a:noFill/>
          </a:ln>
        </p:spPr>
      </p:pic>
      <p:pic>
        <p:nvPicPr>
          <p:cNvPr id="162" name="Google Shape;162;p28"/>
          <p:cNvPicPr preferRelativeResize="0"/>
          <p:nvPr/>
        </p:nvPicPr>
        <p:blipFill>
          <a:blip r:embed="rId5">
            <a:alphaModFix/>
          </a:blip>
          <a:stretch>
            <a:fillRect/>
          </a:stretch>
        </p:blipFill>
        <p:spPr>
          <a:xfrm>
            <a:off x="590175" y="3806298"/>
            <a:ext cx="5286375" cy="1143000"/>
          </a:xfrm>
          <a:prstGeom prst="rect">
            <a:avLst/>
          </a:prstGeom>
          <a:noFill/>
          <a:ln>
            <a:noFill/>
          </a:ln>
        </p:spPr>
      </p:pic>
      <p:pic>
        <p:nvPicPr>
          <p:cNvPr id="163" name="Google Shape;163;p28"/>
          <p:cNvPicPr preferRelativeResize="0"/>
          <p:nvPr/>
        </p:nvPicPr>
        <p:blipFill>
          <a:blip r:embed="rId6">
            <a:alphaModFix/>
          </a:blip>
          <a:stretch>
            <a:fillRect/>
          </a:stretch>
        </p:blipFill>
        <p:spPr>
          <a:xfrm>
            <a:off x="4246700" y="2718222"/>
            <a:ext cx="4396350" cy="6699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Advantage</a:t>
            </a:r>
            <a:endParaRPr/>
          </a:p>
        </p:txBody>
      </p:sp>
      <p:sp>
        <p:nvSpPr>
          <p:cNvPr id="169" name="Google Shape;169;p29"/>
          <p:cNvSpPr txBox="1"/>
          <p:nvPr/>
        </p:nvSpPr>
        <p:spPr>
          <a:xfrm>
            <a:off x="740400" y="1433950"/>
            <a:ext cx="6879000" cy="2016300"/>
          </a:xfrm>
          <a:prstGeom prst="rect">
            <a:avLst/>
          </a:prstGeom>
          <a:noFill/>
          <a:ln>
            <a:noFill/>
          </a:ln>
        </p:spPr>
        <p:txBody>
          <a:bodyPr spcFirstLastPara="1" wrap="square" lIns="91425" tIns="91425" rIns="91425" bIns="91425" anchor="t" anchorCtr="0">
            <a:spAutoFit/>
          </a:bodyPr>
          <a:lstStyle/>
          <a:p>
            <a:pPr marL="457200" lvl="0" indent="-361950" algn="l" rtl="0">
              <a:spcBef>
                <a:spcPts val="0"/>
              </a:spcBef>
              <a:spcAft>
                <a:spcPts val="0"/>
              </a:spcAft>
              <a:buSzPts val="2100"/>
              <a:buChar char="●"/>
            </a:pPr>
            <a:r>
              <a:rPr lang="en" sz="2100" b="1"/>
              <a:t>We can group all the related values together into one object</a:t>
            </a:r>
            <a:endParaRPr sz="2100" b="1"/>
          </a:p>
          <a:p>
            <a:pPr marL="457200" lvl="0" indent="-361950" algn="l" rtl="0">
              <a:spcBef>
                <a:spcPts val="0"/>
              </a:spcBef>
              <a:spcAft>
                <a:spcPts val="0"/>
              </a:spcAft>
              <a:buSzPts val="2100"/>
              <a:buChar char="●"/>
            </a:pPr>
            <a:r>
              <a:rPr lang="en" sz="2100" b="1"/>
              <a:t>Objects also allows us to use multiple values together</a:t>
            </a:r>
            <a:endParaRPr sz="2100" b="1"/>
          </a:p>
          <a:p>
            <a:pPr marL="457200" lvl="0" indent="-361950" algn="l" rtl="0">
              <a:spcBef>
                <a:spcPts val="0"/>
              </a:spcBef>
              <a:spcAft>
                <a:spcPts val="0"/>
              </a:spcAft>
              <a:buSzPts val="2100"/>
              <a:buChar char="●"/>
            </a:pPr>
            <a:r>
              <a:rPr lang="en" sz="2100" b="1"/>
              <a:t>We can display the whole object in one time</a:t>
            </a:r>
            <a:endParaRPr sz="2100" b="1"/>
          </a:p>
          <a:p>
            <a:pPr marL="45720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30"/>
          <p:cNvPicPr preferRelativeResize="0"/>
          <p:nvPr/>
        </p:nvPicPr>
        <p:blipFill>
          <a:blip r:embed="rId3">
            <a:alphaModFix/>
          </a:blip>
          <a:stretch>
            <a:fillRect/>
          </a:stretch>
        </p:blipFill>
        <p:spPr>
          <a:xfrm>
            <a:off x="380550" y="341550"/>
            <a:ext cx="7441949" cy="1722575"/>
          </a:xfrm>
          <a:prstGeom prst="rect">
            <a:avLst/>
          </a:prstGeom>
          <a:noFill/>
          <a:ln>
            <a:noFill/>
          </a:ln>
        </p:spPr>
      </p:pic>
      <p:pic>
        <p:nvPicPr>
          <p:cNvPr id="175" name="Google Shape;175;p30"/>
          <p:cNvPicPr preferRelativeResize="0"/>
          <p:nvPr/>
        </p:nvPicPr>
        <p:blipFill>
          <a:blip r:embed="rId4">
            <a:alphaModFix/>
          </a:blip>
          <a:stretch>
            <a:fillRect/>
          </a:stretch>
        </p:blipFill>
        <p:spPr>
          <a:xfrm>
            <a:off x="480700" y="2200875"/>
            <a:ext cx="6924675" cy="21050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Another way of accessing the values in JavaScript [ ]</a:t>
            </a:r>
            <a:endParaRPr/>
          </a:p>
        </p:txBody>
      </p:sp>
      <p:pic>
        <p:nvPicPr>
          <p:cNvPr id="181" name="Google Shape;181;p31"/>
          <p:cNvPicPr preferRelativeResize="0"/>
          <p:nvPr/>
        </p:nvPicPr>
        <p:blipFill>
          <a:blip r:embed="rId3">
            <a:alphaModFix/>
          </a:blip>
          <a:stretch>
            <a:fillRect/>
          </a:stretch>
        </p:blipFill>
        <p:spPr>
          <a:xfrm>
            <a:off x="386850" y="1017725"/>
            <a:ext cx="5232750" cy="3824350"/>
          </a:xfrm>
          <a:prstGeom prst="rect">
            <a:avLst/>
          </a:prstGeom>
          <a:noFill/>
          <a:ln>
            <a:noFill/>
          </a:ln>
        </p:spPr>
      </p:pic>
      <p:pic>
        <p:nvPicPr>
          <p:cNvPr id="182" name="Google Shape;182;p31"/>
          <p:cNvPicPr preferRelativeResize="0"/>
          <p:nvPr/>
        </p:nvPicPr>
        <p:blipFill>
          <a:blip r:embed="rId4">
            <a:alphaModFix/>
          </a:blip>
          <a:stretch>
            <a:fillRect/>
          </a:stretch>
        </p:blipFill>
        <p:spPr>
          <a:xfrm>
            <a:off x="4454675" y="2075000"/>
            <a:ext cx="4302475" cy="99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When to use bracket notation instead of Dot Notation</a:t>
            </a:r>
            <a:endParaRPr/>
          </a:p>
        </p:txBody>
      </p:sp>
      <p:pic>
        <p:nvPicPr>
          <p:cNvPr id="188" name="Google Shape;188;p32"/>
          <p:cNvPicPr preferRelativeResize="0"/>
          <p:nvPr/>
        </p:nvPicPr>
        <p:blipFill>
          <a:blip r:embed="rId3">
            <a:alphaModFix/>
          </a:blip>
          <a:stretch>
            <a:fillRect/>
          </a:stretch>
        </p:blipFill>
        <p:spPr>
          <a:xfrm>
            <a:off x="152413" y="1017725"/>
            <a:ext cx="4887300" cy="1169000"/>
          </a:xfrm>
          <a:prstGeom prst="rect">
            <a:avLst/>
          </a:prstGeom>
          <a:noFill/>
          <a:ln>
            <a:noFill/>
          </a:ln>
        </p:spPr>
      </p:pic>
      <p:pic>
        <p:nvPicPr>
          <p:cNvPr id="189" name="Google Shape;189;p32"/>
          <p:cNvPicPr preferRelativeResize="0"/>
          <p:nvPr/>
        </p:nvPicPr>
        <p:blipFill>
          <a:blip r:embed="rId4">
            <a:alphaModFix/>
          </a:blip>
          <a:stretch>
            <a:fillRect/>
          </a:stretch>
        </p:blipFill>
        <p:spPr>
          <a:xfrm>
            <a:off x="229738" y="2288300"/>
            <a:ext cx="4513776" cy="2284075"/>
          </a:xfrm>
          <a:prstGeom prst="rect">
            <a:avLst/>
          </a:prstGeom>
          <a:noFill/>
          <a:ln>
            <a:noFill/>
          </a:ln>
        </p:spPr>
      </p:pic>
      <p:pic>
        <p:nvPicPr>
          <p:cNvPr id="190" name="Google Shape;190;p32"/>
          <p:cNvPicPr preferRelativeResize="0"/>
          <p:nvPr/>
        </p:nvPicPr>
        <p:blipFill>
          <a:blip r:embed="rId5">
            <a:alphaModFix/>
          </a:blip>
          <a:stretch>
            <a:fillRect/>
          </a:stretch>
        </p:blipFill>
        <p:spPr>
          <a:xfrm>
            <a:off x="5039725" y="3970621"/>
            <a:ext cx="3845875" cy="683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681038" y="246200"/>
            <a:ext cx="7781925" cy="4381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6" name="Google Shape;196;p33"/>
          <p:cNvPicPr preferRelativeResize="0"/>
          <p:nvPr/>
        </p:nvPicPr>
        <p:blipFill>
          <a:blip r:embed="rId3">
            <a:alphaModFix/>
          </a:blip>
          <a:stretch>
            <a:fillRect/>
          </a:stretch>
        </p:blipFill>
        <p:spPr>
          <a:xfrm>
            <a:off x="1997175" y="1107600"/>
            <a:ext cx="4238625" cy="2009775"/>
          </a:xfrm>
          <a:prstGeom prst="rect">
            <a:avLst/>
          </a:prstGeom>
          <a:noFill/>
          <a:ln>
            <a:noFill/>
          </a:ln>
        </p:spPr>
      </p:pic>
      <p:pic>
        <p:nvPicPr>
          <p:cNvPr id="197" name="Google Shape;197;p33"/>
          <p:cNvPicPr preferRelativeResize="0"/>
          <p:nvPr/>
        </p:nvPicPr>
        <p:blipFill>
          <a:blip r:embed="rId4">
            <a:alphaModFix/>
          </a:blip>
          <a:stretch>
            <a:fillRect/>
          </a:stretch>
        </p:blipFill>
        <p:spPr>
          <a:xfrm>
            <a:off x="855925" y="3441750"/>
            <a:ext cx="5086350" cy="14668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We also [] to add values to the object</a:t>
            </a:r>
            <a:endParaRPr/>
          </a:p>
        </p:txBody>
      </p:sp>
      <p:pic>
        <p:nvPicPr>
          <p:cNvPr id="203" name="Google Shape;203;p34"/>
          <p:cNvPicPr preferRelativeResize="0"/>
          <p:nvPr/>
        </p:nvPicPr>
        <p:blipFill>
          <a:blip r:embed="rId3">
            <a:alphaModFix/>
          </a:blip>
          <a:stretch>
            <a:fillRect/>
          </a:stretch>
        </p:blipFill>
        <p:spPr>
          <a:xfrm>
            <a:off x="93775" y="1095350"/>
            <a:ext cx="5673775" cy="2952800"/>
          </a:xfrm>
          <a:prstGeom prst="rect">
            <a:avLst/>
          </a:prstGeom>
          <a:noFill/>
          <a:ln>
            <a:noFill/>
          </a:ln>
        </p:spPr>
      </p:pic>
      <p:pic>
        <p:nvPicPr>
          <p:cNvPr id="204" name="Google Shape;204;p34"/>
          <p:cNvPicPr preferRelativeResize="0"/>
          <p:nvPr/>
        </p:nvPicPr>
        <p:blipFill>
          <a:blip r:embed="rId4">
            <a:alphaModFix/>
          </a:blip>
          <a:stretch>
            <a:fillRect/>
          </a:stretch>
        </p:blipFill>
        <p:spPr>
          <a:xfrm>
            <a:off x="4688825" y="2124032"/>
            <a:ext cx="4143475" cy="127309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If just a string without any mathematical operator then the brackets are optional</a:t>
            </a:r>
            <a:endParaRPr/>
          </a:p>
          <a:p>
            <a:pPr marL="0" lvl="0" indent="0" algn="l" rtl="0">
              <a:spcBef>
                <a:spcPts val="0"/>
              </a:spcBef>
              <a:spcAft>
                <a:spcPts val="0"/>
              </a:spcAft>
              <a:buNone/>
            </a:pPr>
            <a:endParaRPr/>
          </a:p>
        </p:txBody>
      </p:sp>
      <p:pic>
        <p:nvPicPr>
          <p:cNvPr id="210" name="Google Shape;210;p35"/>
          <p:cNvPicPr preferRelativeResize="0"/>
          <p:nvPr/>
        </p:nvPicPr>
        <p:blipFill>
          <a:blip r:embed="rId3">
            <a:alphaModFix/>
          </a:blip>
          <a:stretch>
            <a:fillRect/>
          </a:stretch>
        </p:blipFill>
        <p:spPr>
          <a:xfrm>
            <a:off x="1403100" y="1480825"/>
            <a:ext cx="3669650" cy="1492325"/>
          </a:xfrm>
          <a:prstGeom prst="rect">
            <a:avLst/>
          </a:prstGeom>
          <a:noFill/>
          <a:ln>
            <a:noFill/>
          </a:ln>
        </p:spPr>
      </p:pic>
      <p:pic>
        <p:nvPicPr>
          <p:cNvPr id="211" name="Google Shape;211;p35"/>
          <p:cNvPicPr preferRelativeResize="0"/>
          <p:nvPr/>
        </p:nvPicPr>
        <p:blipFill>
          <a:blip r:embed="rId4">
            <a:alphaModFix/>
          </a:blip>
          <a:stretch>
            <a:fillRect/>
          </a:stretch>
        </p:blipFill>
        <p:spPr>
          <a:xfrm>
            <a:off x="1962150" y="3219350"/>
            <a:ext cx="5219700" cy="16764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Nested Object : to make the object values more organised </a:t>
            </a:r>
            <a:endParaRPr/>
          </a:p>
        </p:txBody>
      </p:sp>
      <p:pic>
        <p:nvPicPr>
          <p:cNvPr id="217" name="Google Shape;217;p36"/>
          <p:cNvPicPr preferRelativeResize="0"/>
          <p:nvPr/>
        </p:nvPicPr>
        <p:blipFill>
          <a:blip r:embed="rId3">
            <a:alphaModFix/>
          </a:blip>
          <a:stretch>
            <a:fillRect/>
          </a:stretch>
        </p:blipFill>
        <p:spPr>
          <a:xfrm>
            <a:off x="902825" y="1017725"/>
            <a:ext cx="4457700" cy="1047750"/>
          </a:xfrm>
          <a:prstGeom prst="rect">
            <a:avLst/>
          </a:prstGeom>
          <a:noFill/>
          <a:ln>
            <a:noFill/>
          </a:ln>
        </p:spPr>
      </p:pic>
      <p:pic>
        <p:nvPicPr>
          <p:cNvPr id="218" name="Google Shape;218;p36"/>
          <p:cNvPicPr preferRelativeResize="0"/>
          <p:nvPr/>
        </p:nvPicPr>
        <p:blipFill>
          <a:blip r:embed="rId4">
            <a:alphaModFix/>
          </a:blip>
          <a:stretch>
            <a:fillRect/>
          </a:stretch>
        </p:blipFill>
        <p:spPr>
          <a:xfrm>
            <a:off x="1731425" y="2227825"/>
            <a:ext cx="4895850" cy="2238375"/>
          </a:xfrm>
          <a:prstGeom prst="rect">
            <a:avLst/>
          </a:prstGeom>
          <a:noFill/>
          <a:ln>
            <a:noFill/>
          </a:ln>
        </p:spPr>
      </p:pic>
      <p:pic>
        <p:nvPicPr>
          <p:cNvPr id="219" name="Google Shape;219;p36"/>
          <p:cNvPicPr preferRelativeResize="0"/>
          <p:nvPr/>
        </p:nvPicPr>
        <p:blipFill>
          <a:blip r:embed="rId5">
            <a:alphaModFix/>
          </a:blip>
          <a:stretch>
            <a:fillRect/>
          </a:stretch>
        </p:blipFill>
        <p:spPr>
          <a:xfrm>
            <a:off x="7214350" y="1285875"/>
            <a:ext cx="1617942" cy="25717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7"/>
          <p:cNvSpPr txBox="1"/>
          <p:nvPr/>
        </p:nvSpPr>
        <p:spPr>
          <a:xfrm>
            <a:off x="412100" y="392375"/>
            <a:ext cx="2892300" cy="149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To access the values inside the inner objects, We just use the dot notation or bracket notation multiple times</a:t>
            </a:r>
            <a:endParaRPr sz="1700" b="1"/>
          </a:p>
        </p:txBody>
      </p:sp>
      <p:pic>
        <p:nvPicPr>
          <p:cNvPr id="225" name="Google Shape;225;p37"/>
          <p:cNvPicPr preferRelativeResize="0"/>
          <p:nvPr/>
        </p:nvPicPr>
        <p:blipFill>
          <a:blip r:embed="rId3">
            <a:alphaModFix/>
          </a:blip>
          <a:stretch>
            <a:fillRect/>
          </a:stretch>
        </p:blipFill>
        <p:spPr>
          <a:xfrm>
            <a:off x="1805675" y="2921150"/>
            <a:ext cx="2486199" cy="1831500"/>
          </a:xfrm>
          <a:prstGeom prst="rect">
            <a:avLst/>
          </a:prstGeom>
          <a:noFill/>
          <a:ln>
            <a:noFill/>
          </a:ln>
        </p:spPr>
      </p:pic>
      <p:pic>
        <p:nvPicPr>
          <p:cNvPr id="226" name="Google Shape;226;p37"/>
          <p:cNvPicPr preferRelativeResize="0"/>
          <p:nvPr/>
        </p:nvPicPr>
        <p:blipFill>
          <a:blip r:embed="rId4">
            <a:alphaModFix/>
          </a:blip>
          <a:stretch>
            <a:fillRect/>
          </a:stretch>
        </p:blipFill>
        <p:spPr>
          <a:xfrm>
            <a:off x="4291875" y="444125"/>
            <a:ext cx="3549925" cy="3350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Function in an object</a:t>
            </a:r>
            <a:endParaRPr/>
          </a:p>
        </p:txBody>
      </p:sp>
      <p:pic>
        <p:nvPicPr>
          <p:cNvPr id="232" name="Google Shape;232;p38"/>
          <p:cNvPicPr preferRelativeResize="0"/>
          <p:nvPr/>
        </p:nvPicPr>
        <p:blipFill>
          <a:blip r:embed="rId3">
            <a:alphaModFix/>
          </a:blip>
          <a:stretch>
            <a:fillRect/>
          </a:stretch>
        </p:blipFill>
        <p:spPr>
          <a:xfrm>
            <a:off x="311700" y="1174052"/>
            <a:ext cx="5281999" cy="3517675"/>
          </a:xfrm>
          <a:prstGeom prst="rect">
            <a:avLst/>
          </a:prstGeom>
          <a:noFill/>
          <a:ln>
            <a:noFill/>
          </a:ln>
        </p:spPr>
      </p:pic>
      <p:pic>
        <p:nvPicPr>
          <p:cNvPr id="233" name="Google Shape;233;p38"/>
          <p:cNvPicPr preferRelativeResize="0"/>
          <p:nvPr/>
        </p:nvPicPr>
        <p:blipFill>
          <a:blip r:embed="rId4">
            <a:alphaModFix/>
          </a:blip>
          <a:stretch>
            <a:fillRect/>
          </a:stretch>
        </p:blipFill>
        <p:spPr>
          <a:xfrm>
            <a:off x="4723400" y="136050"/>
            <a:ext cx="4343400" cy="11906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Use both dot or bracket notation to access the function</a:t>
            </a:r>
            <a:endParaRPr/>
          </a:p>
        </p:txBody>
      </p:sp>
      <p:pic>
        <p:nvPicPr>
          <p:cNvPr id="239" name="Google Shape;239;p39"/>
          <p:cNvPicPr preferRelativeResize="0"/>
          <p:nvPr/>
        </p:nvPicPr>
        <p:blipFill>
          <a:blip r:embed="rId3">
            <a:alphaModFix/>
          </a:blip>
          <a:stretch>
            <a:fillRect/>
          </a:stretch>
        </p:blipFill>
        <p:spPr>
          <a:xfrm>
            <a:off x="934050" y="1081725"/>
            <a:ext cx="5522349" cy="36665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Method: when we call function inside an object  </a:t>
            </a:r>
            <a:endParaRPr/>
          </a:p>
        </p:txBody>
      </p:sp>
      <p:pic>
        <p:nvPicPr>
          <p:cNvPr id="245" name="Google Shape;245;p40"/>
          <p:cNvPicPr preferRelativeResize="0"/>
          <p:nvPr/>
        </p:nvPicPr>
        <p:blipFill>
          <a:blip r:embed="rId3">
            <a:alphaModFix/>
          </a:blip>
          <a:stretch>
            <a:fillRect/>
          </a:stretch>
        </p:blipFill>
        <p:spPr>
          <a:xfrm>
            <a:off x="965350" y="1017725"/>
            <a:ext cx="4533900" cy="1343025"/>
          </a:xfrm>
          <a:prstGeom prst="rect">
            <a:avLst/>
          </a:prstGeom>
          <a:noFill/>
          <a:ln>
            <a:noFill/>
          </a:ln>
        </p:spPr>
      </p:pic>
      <p:pic>
        <p:nvPicPr>
          <p:cNvPr id="246" name="Google Shape;246;p40"/>
          <p:cNvPicPr preferRelativeResize="0"/>
          <p:nvPr/>
        </p:nvPicPr>
        <p:blipFill>
          <a:blip r:embed="rId4">
            <a:alphaModFix/>
          </a:blip>
          <a:stretch>
            <a:fillRect/>
          </a:stretch>
        </p:blipFill>
        <p:spPr>
          <a:xfrm>
            <a:off x="1512525" y="2700750"/>
            <a:ext cx="5752075" cy="19068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Console is an object provided by JavaScript and Log is a function that is saved inside the console</a:t>
            </a:r>
            <a:endParaRPr/>
          </a:p>
        </p:txBody>
      </p:sp>
      <p:pic>
        <p:nvPicPr>
          <p:cNvPr id="252" name="Google Shape;252;p41"/>
          <p:cNvPicPr preferRelativeResize="0"/>
          <p:nvPr/>
        </p:nvPicPr>
        <p:blipFill>
          <a:blip r:embed="rId3">
            <a:alphaModFix/>
          </a:blip>
          <a:stretch>
            <a:fillRect/>
          </a:stretch>
        </p:blipFill>
        <p:spPr>
          <a:xfrm>
            <a:off x="762150" y="1673813"/>
            <a:ext cx="6094450" cy="28277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2"/>
          <p:cNvSpPr txBox="1">
            <a:spLocks noGrp="1"/>
          </p:cNvSpPr>
          <p:nvPr>
            <p:ph type="title"/>
          </p:nvPr>
        </p:nvSpPr>
        <p:spPr>
          <a:xfrm>
            <a:off x="311700" y="17925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How to check if it is an object</a:t>
            </a:r>
            <a:endParaRPr/>
          </a:p>
          <a:p>
            <a:pPr marL="0" lvl="0" indent="0" algn="l" rtl="0">
              <a:spcBef>
                <a:spcPts val="0"/>
              </a:spcBef>
              <a:spcAft>
                <a:spcPts val="0"/>
              </a:spcAft>
              <a:buNone/>
            </a:pPr>
            <a:endParaRPr/>
          </a:p>
        </p:txBody>
      </p:sp>
      <p:pic>
        <p:nvPicPr>
          <p:cNvPr id="258" name="Google Shape;258;p42"/>
          <p:cNvPicPr preferRelativeResize="0"/>
          <p:nvPr/>
        </p:nvPicPr>
        <p:blipFill>
          <a:blip r:embed="rId3">
            <a:alphaModFix/>
          </a:blip>
          <a:stretch>
            <a:fillRect/>
          </a:stretch>
        </p:blipFill>
        <p:spPr>
          <a:xfrm>
            <a:off x="840275" y="904350"/>
            <a:ext cx="6544475" cy="801350"/>
          </a:xfrm>
          <a:prstGeom prst="rect">
            <a:avLst/>
          </a:prstGeom>
          <a:noFill/>
          <a:ln>
            <a:noFill/>
          </a:ln>
        </p:spPr>
      </p:pic>
      <p:pic>
        <p:nvPicPr>
          <p:cNvPr id="259" name="Google Shape;259;p42"/>
          <p:cNvPicPr preferRelativeResize="0"/>
          <p:nvPr/>
        </p:nvPicPr>
        <p:blipFill>
          <a:blip r:embed="rId4">
            <a:alphaModFix/>
          </a:blip>
          <a:stretch>
            <a:fillRect/>
          </a:stretch>
        </p:blipFill>
        <p:spPr>
          <a:xfrm>
            <a:off x="5098500" y="2775700"/>
            <a:ext cx="3733800" cy="1847850"/>
          </a:xfrm>
          <a:prstGeom prst="rect">
            <a:avLst/>
          </a:prstGeom>
          <a:noFill/>
          <a:ln>
            <a:noFill/>
          </a:ln>
        </p:spPr>
      </p:pic>
      <p:pic>
        <p:nvPicPr>
          <p:cNvPr id="260" name="Google Shape;260;p42"/>
          <p:cNvPicPr preferRelativeResize="0"/>
          <p:nvPr/>
        </p:nvPicPr>
        <p:blipFill>
          <a:blip r:embed="rId5">
            <a:alphaModFix/>
          </a:blip>
          <a:stretch>
            <a:fillRect/>
          </a:stretch>
        </p:blipFill>
        <p:spPr>
          <a:xfrm>
            <a:off x="152400" y="1858100"/>
            <a:ext cx="4627725" cy="2952725"/>
          </a:xfrm>
          <a:prstGeom prst="rect">
            <a:avLst/>
          </a:prstGeom>
          <a:noFill/>
          <a:ln>
            <a:noFill/>
          </a:ln>
        </p:spPr>
      </p:pic>
      <p:pic>
        <p:nvPicPr>
          <p:cNvPr id="261" name="Google Shape;261;p42"/>
          <p:cNvPicPr preferRelativeResize="0"/>
          <p:nvPr/>
        </p:nvPicPr>
        <p:blipFill>
          <a:blip r:embed="rId6">
            <a:alphaModFix/>
          </a:blip>
          <a:stretch>
            <a:fillRect/>
          </a:stretch>
        </p:blipFill>
        <p:spPr>
          <a:xfrm>
            <a:off x="4932525" y="1858100"/>
            <a:ext cx="3931335" cy="713650"/>
          </a:xfrm>
          <a:prstGeom prst="rect">
            <a:avLst/>
          </a:prstGeom>
          <a:noFill/>
          <a:ln>
            <a:noFill/>
          </a:ln>
        </p:spPr>
      </p:pic>
      <p:cxnSp>
        <p:nvCxnSpPr>
          <p:cNvPr id="262" name="Google Shape;262;p42"/>
          <p:cNvCxnSpPr/>
          <p:nvPr/>
        </p:nvCxnSpPr>
        <p:spPr>
          <a:xfrm>
            <a:off x="4036500" y="2646775"/>
            <a:ext cx="1174500" cy="239400"/>
          </a:xfrm>
          <a:prstGeom prst="straightConnector1">
            <a:avLst/>
          </a:prstGeom>
          <a:noFill/>
          <a:ln w="9525" cap="flat" cmpd="sng">
            <a:solidFill>
              <a:schemeClr val="dk2"/>
            </a:solidFill>
            <a:prstDash val="solid"/>
            <a:round/>
            <a:headEnd type="none" w="med" len="med"/>
            <a:tailEnd type="none" w="med" len="med"/>
          </a:ln>
        </p:spPr>
      </p:cxnSp>
      <p:cxnSp>
        <p:nvCxnSpPr>
          <p:cNvPr id="263" name="Google Shape;263;p42"/>
          <p:cNvCxnSpPr/>
          <p:nvPr/>
        </p:nvCxnSpPr>
        <p:spPr>
          <a:xfrm>
            <a:off x="4645450" y="3038250"/>
            <a:ext cx="587100" cy="195900"/>
          </a:xfrm>
          <a:prstGeom prst="straightConnector1">
            <a:avLst/>
          </a:prstGeom>
          <a:noFill/>
          <a:ln w="9525" cap="flat" cmpd="sng">
            <a:solidFill>
              <a:schemeClr val="dk2"/>
            </a:solidFill>
            <a:prstDash val="solid"/>
            <a:round/>
            <a:headEnd type="none" w="med" len="med"/>
            <a:tailEnd type="none" w="med" len="med"/>
          </a:ln>
        </p:spPr>
      </p:cxnSp>
      <p:cxnSp>
        <p:nvCxnSpPr>
          <p:cNvPr id="264" name="Google Shape;264;p42"/>
          <p:cNvCxnSpPr/>
          <p:nvPr/>
        </p:nvCxnSpPr>
        <p:spPr>
          <a:xfrm rot="10800000" flipH="1">
            <a:off x="4514975" y="3560200"/>
            <a:ext cx="783000" cy="87000"/>
          </a:xfrm>
          <a:prstGeom prst="straightConnector1">
            <a:avLst/>
          </a:prstGeom>
          <a:noFill/>
          <a:ln w="9525" cap="flat" cmpd="sng">
            <a:solidFill>
              <a:schemeClr val="dk2"/>
            </a:solidFill>
            <a:prstDash val="solid"/>
            <a:round/>
            <a:headEnd type="none" w="med" len="med"/>
            <a:tailEnd type="none" w="med" len="med"/>
          </a:ln>
        </p:spPr>
      </p:cxnSp>
      <p:cxnSp>
        <p:nvCxnSpPr>
          <p:cNvPr id="265" name="Google Shape;265;p42"/>
          <p:cNvCxnSpPr/>
          <p:nvPr/>
        </p:nvCxnSpPr>
        <p:spPr>
          <a:xfrm rot="10800000" flipH="1">
            <a:off x="2253125" y="3995250"/>
            <a:ext cx="3001200" cy="10800"/>
          </a:xfrm>
          <a:prstGeom prst="straightConnector1">
            <a:avLst/>
          </a:prstGeom>
          <a:noFill/>
          <a:ln w="9525" cap="flat" cmpd="sng">
            <a:solidFill>
              <a:schemeClr val="dk2"/>
            </a:solidFill>
            <a:prstDash val="solid"/>
            <a:round/>
            <a:headEnd type="none" w="med" len="med"/>
            <a:tailEnd type="none" w="med" len="med"/>
          </a:ln>
        </p:spPr>
      </p:cxnSp>
      <p:cxnSp>
        <p:nvCxnSpPr>
          <p:cNvPr id="266" name="Google Shape;266;p42"/>
          <p:cNvCxnSpPr/>
          <p:nvPr/>
        </p:nvCxnSpPr>
        <p:spPr>
          <a:xfrm rot="10800000" flipH="1">
            <a:off x="3634150" y="4365050"/>
            <a:ext cx="1620300" cy="2391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8" name="Google Shape;68;p15"/>
          <p:cNvPicPr preferRelativeResize="0"/>
          <p:nvPr/>
        </p:nvPicPr>
        <p:blipFill>
          <a:blip r:embed="rId3">
            <a:alphaModFix/>
          </a:blip>
          <a:stretch>
            <a:fillRect/>
          </a:stretch>
        </p:blipFill>
        <p:spPr>
          <a:xfrm>
            <a:off x="510450" y="527149"/>
            <a:ext cx="8321850" cy="38835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2" name="Google Shape;272;p43"/>
          <p:cNvPicPr preferRelativeResize="0"/>
          <p:nvPr/>
        </p:nvPicPr>
        <p:blipFill>
          <a:blip r:embed="rId3">
            <a:alphaModFix/>
          </a:blip>
          <a:stretch>
            <a:fillRect/>
          </a:stretch>
        </p:blipFill>
        <p:spPr>
          <a:xfrm>
            <a:off x="152400" y="1170125"/>
            <a:ext cx="4095750" cy="2552700"/>
          </a:xfrm>
          <a:prstGeom prst="rect">
            <a:avLst/>
          </a:prstGeom>
          <a:noFill/>
          <a:ln>
            <a:noFill/>
          </a:ln>
        </p:spPr>
      </p:pic>
      <p:pic>
        <p:nvPicPr>
          <p:cNvPr id="273" name="Google Shape;273;p43"/>
          <p:cNvPicPr preferRelativeResize="0"/>
          <p:nvPr/>
        </p:nvPicPr>
        <p:blipFill>
          <a:blip r:embed="rId4">
            <a:alphaModFix/>
          </a:blip>
          <a:stretch>
            <a:fillRect/>
          </a:stretch>
        </p:blipFill>
        <p:spPr>
          <a:xfrm>
            <a:off x="4572000" y="1922600"/>
            <a:ext cx="4019550" cy="18002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Built-in Objects</a:t>
            </a:r>
            <a:endParaRPr b="1"/>
          </a:p>
        </p:txBody>
      </p:sp>
      <p:pic>
        <p:nvPicPr>
          <p:cNvPr id="279" name="Google Shape;279;p44"/>
          <p:cNvPicPr preferRelativeResize="0"/>
          <p:nvPr/>
        </p:nvPicPr>
        <p:blipFill>
          <a:blip r:embed="rId3">
            <a:alphaModFix/>
          </a:blip>
          <a:stretch>
            <a:fillRect/>
          </a:stretch>
        </p:blipFill>
        <p:spPr>
          <a:xfrm>
            <a:off x="386900" y="1017725"/>
            <a:ext cx="5419725" cy="1724025"/>
          </a:xfrm>
          <a:prstGeom prst="rect">
            <a:avLst/>
          </a:prstGeom>
          <a:noFill/>
          <a:ln>
            <a:noFill/>
          </a:ln>
        </p:spPr>
      </p:pic>
      <p:pic>
        <p:nvPicPr>
          <p:cNvPr id="280" name="Google Shape;280;p44"/>
          <p:cNvPicPr preferRelativeResize="0"/>
          <p:nvPr/>
        </p:nvPicPr>
        <p:blipFill>
          <a:blip r:embed="rId4">
            <a:alphaModFix/>
          </a:blip>
          <a:stretch>
            <a:fillRect/>
          </a:stretch>
        </p:blipFill>
        <p:spPr>
          <a:xfrm>
            <a:off x="3450675" y="3046550"/>
            <a:ext cx="5381625" cy="1714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45"/>
          <p:cNvPicPr preferRelativeResize="0"/>
          <p:nvPr/>
        </p:nvPicPr>
        <p:blipFill>
          <a:blip r:embed="rId3">
            <a:alphaModFix/>
          </a:blip>
          <a:stretch>
            <a:fillRect/>
          </a:stretch>
        </p:blipFill>
        <p:spPr>
          <a:xfrm>
            <a:off x="949700" y="511975"/>
            <a:ext cx="6954025" cy="38454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46"/>
          <p:cNvPicPr preferRelativeResize="0"/>
          <p:nvPr/>
        </p:nvPicPr>
        <p:blipFill>
          <a:blip r:embed="rId3">
            <a:alphaModFix/>
          </a:blip>
          <a:stretch>
            <a:fillRect/>
          </a:stretch>
        </p:blipFill>
        <p:spPr>
          <a:xfrm>
            <a:off x="168025" y="482225"/>
            <a:ext cx="8611925" cy="41566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JSON Does not support Single quotes</a:t>
            </a:r>
            <a:endParaRPr/>
          </a:p>
        </p:txBody>
      </p:sp>
      <p:pic>
        <p:nvPicPr>
          <p:cNvPr id="296" name="Google Shape;296;p47"/>
          <p:cNvPicPr preferRelativeResize="0"/>
          <p:nvPr/>
        </p:nvPicPr>
        <p:blipFill>
          <a:blip r:embed="rId3">
            <a:alphaModFix/>
          </a:blip>
          <a:stretch>
            <a:fillRect/>
          </a:stretch>
        </p:blipFill>
        <p:spPr>
          <a:xfrm>
            <a:off x="543250" y="1123225"/>
            <a:ext cx="7687709" cy="382097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JSON does not support function</a:t>
            </a:r>
            <a:endParaRPr/>
          </a:p>
        </p:txBody>
      </p:sp>
      <p:pic>
        <p:nvPicPr>
          <p:cNvPr id="302" name="Google Shape;302;p48"/>
          <p:cNvPicPr preferRelativeResize="0"/>
          <p:nvPr/>
        </p:nvPicPr>
        <p:blipFill>
          <a:blip r:embed="rId3">
            <a:alphaModFix/>
          </a:blip>
          <a:stretch>
            <a:fillRect/>
          </a:stretch>
        </p:blipFill>
        <p:spPr>
          <a:xfrm>
            <a:off x="445025" y="1017725"/>
            <a:ext cx="8253934" cy="38209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8" name="Google Shape;308;p49"/>
          <p:cNvPicPr preferRelativeResize="0"/>
          <p:nvPr/>
        </p:nvPicPr>
        <p:blipFill>
          <a:blip r:embed="rId3">
            <a:alphaModFix/>
          </a:blip>
          <a:stretch>
            <a:fillRect/>
          </a:stretch>
        </p:blipFill>
        <p:spPr>
          <a:xfrm>
            <a:off x="684663" y="1017725"/>
            <a:ext cx="7774670" cy="382097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b="1">
                <a:solidFill>
                  <a:srgbClr val="FF0000"/>
                </a:solidFill>
              </a:rPr>
              <a:t>Why we use JSON?</a:t>
            </a:r>
            <a:endParaRPr b="1">
              <a:solidFill>
                <a:srgbClr val="FF0000"/>
              </a:solidFill>
            </a:endParaRPr>
          </a:p>
        </p:txBody>
      </p:sp>
      <p:sp>
        <p:nvSpPr>
          <p:cNvPr id="314" name="Google Shape;314;p50"/>
          <p:cNvSpPr txBox="1"/>
          <p:nvPr/>
        </p:nvSpPr>
        <p:spPr>
          <a:xfrm>
            <a:off x="756050" y="1230675"/>
            <a:ext cx="6816300" cy="3309300"/>
          </a:xfrm>
          <a:prstGeom prst="rect">
            <a:avLst/>
          </a:prstGeom>
          <a:noFill/>
          <a:ln>
            <a:noFill/>
          </a:ln>
        </p:spPr>
        <p:txBody>
          <a:bodyPr spcFirstLastPara="1" wrap="square" lIns="91425" tIns="91425" rIns="91425" bIns="91425" anchor="t" anchorCtr="0">
            <a:spAutoFit/>
          </a:bodyPr>
          <a:lstStyle/>
          <a:p>
            <a:pPr marL="457200" lvl="0" indent="-361950" algn="l" rtl="0">
              <a:spcBef>
                <a:spcPts val="0"/>
              </a:spcBef>
              <a:spcAft>
                <a:spcPts val="0"/>
              </a:spcAft>
              <a:buSzPts val="2100"/>
              <a:buChar char="●"/>
            </a:pPr>
            <a:r>
              <a:rPr lang="en" sz="2100" b="1"/>
              <a:t>JSON is more Universal</a:t>
            </a:r>
            <a:endParaRPr sz="2100" b="1"/>
          </a:p>
          <a:p>
            <a:pPr marL="457200" lvl="0" indent="-361950" algn="l" rtl="0">
              <a:spcBef>
                <a:spcPts val="0"/>
              </a:spcBef>
              <a:spcAft>
                <a:spcPts val="0"/>
              </a:spcAft>
              <a:buSzPts val="2100"/>
              <a:buChar char="●"/>
            </a:pPr>
            <a:r>
              <a:rPr lang="en" sz="2100" b="1"/>
              <a:t>JavaScript objects only makes sense in JavaScript</a:t>
            </a:r>
            <a:endParaRPr sz="2100" b="1"/>
          </a:p>
          <a:p>
            <a:pPr marL="457200" lvl="0" indent="-361950" algn="l" rtl="0">
              <a:spcBef>
                <a:spcPts val="0"/>
              </a:spcBef>
              <a:spcAft>
                <a:spcPts val="0"/>
              </a:spcAft>
              <a:buSzPts val="2100"/>
              <a:buChar char="●"/>
            </a:pPr>
            <a:r>
              <a:rPr lang="en" sz="2100" b="1"/>
              <a:t>JSON Syntax can be understood by almost every programming language</a:t>
            </a:r>
            <a:endParaRPr sz="2100" b="1"/>
          </a:p>
          <a:p>
            <a:pPr marL="457200" lvl="0" indent="-361950" algn="l" rtl="0">
              <a:spcBef>
                <a:spcPts val="0"/>
              </a:spcBef>
              <a:spcAft>
                <a:spcPts val="0"/>
              </a:spcAft>
              <a:buSzPts val="2100"/>
              <a:buChar char="●"/>
            </a:pPr>
            <a:r>
              <a:rPr lang="en" sz="2100" b="1"/>
              <a:t>We use JSON when we send data between computers which might use different programming languages</a:t>
            </a:r>
            <a:endParaRPr sz="2100" b="1"/>
          </a:p>
          <a:p>
            <a:pPr marL="457200" lvl="0" indent="-361950" algn="l" rtl="0">
              <a:spcBef>
                <a:spcPts val="0"/>
              </a:spcBef>
              <a:spcAft>
                <a:spcPts val="0"/>
              </a:spcAft>
              <a:buSzPts val="2100"/>
              <a:buChar char="●"/>
            </a:pPr>
            <a:r>
              <a:rPr lang="en" sz="2100" b="1"/>
              <a:t>We also use JSON when we store Data</a:t>
            </a:r>
            <a:endParaRPr sz="2100" b="1"/>
          </a:p>
          <a:p>
            <a:pPr marL="0" lvl="0" indent="0" algn="l" rtl="0">
              <a:spcBef>
                <a:spcPts val="0"/>
              </a:spcBef>
              <a:spcAft>
                <a:spcPts val="0"/>
              </a:spcAft>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Built-in JSON Objects</a:t>
            </a:r>
            <a:endParaRPr/>
          </a:p>
        </p:txBody>
      </p:sp>
      <p:pic>
        <p:nvPicPr>
          <p:cNvPr id="320" name="Google Shape;320;p51"/>
          <p:cNvPicPr preferRelativeResize="0"/>
          <p:nvPr/>
        </p:nvPicPr>
        <p:blipFill>
          <a:blip r:embed="rId3">
            <a:alphaModFix/>
          </a:blip>
          <a:stretch>
            <a:fillRect/>
          </a:stretch>
        </p:blipFill>
        <p:spPr>
          <a:xfrm>
            <a:off x="152400" y="1170125"/>
            <a:ext cx="8248550" cy="26718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Convert Javascript objects into JSON Objects stringify()</a:t>
            </a:r>
            <a:endParaRPr/>
          </a:p>
        </p:txBody>
      </p:sp>
      <p:pic>
        <p:nvPicPr>
          <p:cNvPr id="326" name="Google Shape;326;p52"/>
          <p:cNvPicPr preferRelativeResize="0"/>
          <p:nvPr/>
        </p:nvPicPr>
        <p:blipFill>
          <a:blip r:embed="rId3">
            <a:alphaModFix/>
          </a:blip>
          <a:stretch>
            <a:fillRect/>
          </a:stretch>
        </p:blipFill>
        <p:spPr>
          <a:xfrm>
            <a:off x="965350" y="1123225"/>
            <a:ext cx="4779000" cy="3562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pic>
        <p:nvPicPr>
          <p:cNvPr id="73" name="Google Shape;73;p16"/>
          <p:cNvPicPr preferRelativeResize="0"/>
          <p:nvPr/>
        </p:nvPicPr>
        <p:blipFill>
          <a:blip r:embed="rId3">
            <a:alphaModFix/>
          </a:blip>
          <a:stretch>
            <a:fillRect/>
          </a:stretch>
        </p:blipFill>
        <p:spPr>
          <a:xfrm>
            <a:off x="527625" y="482200"/>
            <a:ext cx="4332950" cy="2546375"/>
          </a:xfrm>
          <a:prstGeom prst="rect">
            <a:avLst/>
          </a:prstGeom>
          <a:noFill/>
          <a:ln>
            <a:noFill/>
          </a:ln>
        </p:spPr>
      </p:pic>
      <p:pic>
        <p:nvPicPr>
          <p:cNvPr id="74" name="Google Shape;74;p16"/>
          <p:cNvPicPr preferRelativeResize="0"/>
          <p:nvPr/>
        </p:nvPicPr>
        <p:blipFill>
          <a:blip r:embed="rId4">
            <a:alphaModFix/>
          </a:blip>
          <a:stretch>
            <a:fillRect/>
          </a:stretch>
        </p:blipFill>
        <p:spPr>
          <a:xfrm>
            <a:off x="718138" y="3180975"/>
            <a:ext cx="7707725" cy="13015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2" name="Google Shape;332;p53"/>
          <p:cNvPicPr preferRelativeResize="0"/>
          <p:nvPr/>
        </p:nvPicPr>
        <p:blipFill>
          <a:blip r:embed="rId3">
            <a:alphaModFix/>
          </a:blip>
          <a:stretch>
            <a:fillRect/>
          </a:stretch>
        </p:blipFill>
        <p:spPr>
          <a:xfrm>
            <a:off x="76200" y="544750"/>
            <a:ext cx="4495800" cy="3190875"/>
          </a:xfrm>
          <a:prstGeom prst="rect">
            <a:avLst/>
          </a:prstGeom>
          <a:noFill/>
          <a:ln>
            <a:noFill/>
          </a:ln>
        </p:spPr>
      </p:pic>
      <p:pic>
        <p:nvPicPr>
          <p:cNvPr id="333" name="Google Shape;333;p53"/>
          <p:cNvPicPr preferRelativeResize="0"/>
          <p:nvPr/>
        </p:nvPicPr>
        <p:blipFill>
          <a:blip r:embed="rId4">
            <a:alphaModFix/>
          </a:blip>
          <a:stretch>
            <a:fillRect/>
          </a:stretch>
        </p:blipFill>
        <p:spPr>
          <a:xfrm>
            <a:off x="5146525" y="2467725"/>
            <a:ext cx="3400425" cy="17145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5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Parse()</a:t>
            </a:r>
            <a:endParaRPr/>
          </a:p>
        </p:txBody>
      </p:sp>
      <p:pic>
        <p:nvPicPr>
          <p:cNvPr id="339" name="Google Shape;339;p54"/>
          <p:cNvPicPr preferRelativeResize="0"/>
          <p:nvPr/>
        </p:nvPicPr>
        <p:blipFill>
          <a:blip r:embed="rId3">
            <a:alphaModFix/>
          </a:blip>
          <a:stretch>
            <a:fillRect/>
          </a:stretch>
        </p:blipFill>
        <p:spPr>
          <a:xfrm>
            <a:off x="902825" y="1170125"/>
            <a:ext cx="5657850" cy="1133475"/>
          </a:xfrm>
          <a:prstGeom prst="rect">
            <a:avLst/>
          </a:prstGeom>
          <a:noFill/>
          <a:ln>
            <a:noFill/>
          </a:ln>
        </p:spPr>
      </p:pic>
      <p:pic>
        <p:nvPicPr>
          <p:cNvPr id="340" name="Google Shape;340;p54"/>
          <p:cNvPicPr preferRelativeResize="0"/>
          <p:nvPr/>
        </p:nvPicPr>
        <p:blipFill>
          <a:blip r:embed="rId4">
            <a:alphaModFix/>
          </a:blip>
          <a:stretch>
            <a:fillRect/>
          </a:stretch>
        </p:blipFill>
        <p:spPr>
          <a:xfrm>
            <a:off x="418175" y="2456000"/>
            <a:ext cx="2695575" cy="7620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5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Localstorage(): Permanent storage</a:t>
            </a:r>
            <a:endParaRPr dirty="0"/>
          </a:p>
          <a:p>
            <a:pPr marL="0" lvl="0" indent="0" algn="l" rtl="0">
              <a:spcBef>
                <a:spcPts val="0"/>
              </a:spcBef>
              <a:spcAft>
                <a:spcPts val="0"/>
              </a:spcAft>
              <a:buNone/>
            </a:pPr>
            <a:r>
              <a:rPr lang="en" dirty="0"/>
              <a:t>How to store data</a:t>
            </a:r>
            <a:endParaRPr dirty="0"/>
          </a:p>
        </p:txBody>
      </p:sp>
      <p:sp>
        <p:nvSpPr>
          <p:cNvPr id="346" name="Google Shape;346;p55"/>
          <p:cNvSpPr txBox="1"/>
          <p:nvPr/>
        </p:nvSpPr>
        <p:spPr>
          <a:xfrm>
            <a:off x="740425" y="1433925"/>
            <a:ext cx="74259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t>When we reset or launch the app again the data lost, </a:t>
            </a:r>
            <a:endParaRPr dirty="0"/>
          </a:p>
          <a:p>
            <a:pPr marL="0" lvl="0" indent="0" algn="l" rtl="0">
              <a:spcBef>
                <a:spcPts val="0"/>
              </a:spcBef>
              <a:spcAft>
                <a:spcPts val="0"/>
              </a:spcAft>
              <a:buNone/>
            </a:pPr>
            <a:r>
              <a:rPr lang="en" dirty="0"/>
              <a:t>LocalStorage does not get deleted when refresh</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Create local storage object and apple methods </a:t>
            </a:r>
            <a:endParaRPr dirty="0"/>
          </a:p>
        </p:txBody>
      </p:sp>
      <p:pic>
        <p:nvPicPr>
          <p:cNvPr id="347" name="Google Shape;347;p55"/>
          <p:cNvPicPr preferRelativeResize="0"/>
          <p:nvPr/>
        </p:nvPicPr>
        <p:blipFill>
          <a:blip r:embed="rId3">
            <a:alphaModFix/>
          </a:blip>
          <a:stretch>
            <a:fillRect/>
          </a:stretch>
        </p:blipFill>
        <p:spPr>
          <a:xfrm>
            <a:off x="480700" y="3109275"/>
            <a:ext cx="5794051" cy="792425"/>
          </a:xfrm>
          <a:prstGeom prst="rect">
            <a:avLst/>
          </a:prstGeom>
          <a:noFill/>
          <a:ln>
            <a:noFill/>
          </a:ln>
        </p:spPr>
      </p:pic>
      <p:pic>
        <p:nvPicPr>
          <p:cNvPr id="348" name="Google Shape;348;p55"/>
          <p:cNvPicPr preferRelativeResize="0"/>
          <p:nvPr/>
        </p:nvPicPr>
        <p:blipFill>
          <a:blip r:embed="rId4">
            <a:alphaModFix/>
          </a:blip>
          <a:stretch>
            <a:fillRect/>
          </a:stretch>
        </p:blipFill>
        <p:spPr>
          <a:xfrm>
            <a:off x="480700" y="2582025"/>
            <a:ext cx="5794050" cy="42584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LocalStorage()</a:t>
            </a:r>
            <a:endParaRPr/>
          </a:p>
          <a:p>
            <a:pPr marL="0" lvl="0" indent="0" algn="l" rtl="0">
              <a:spcBef>
                <a:spcPts val="0"/>
              </a:spcBef>
              <a:spcAft>
                <a:spcPts val="0"/>
              </a:spcAft>
              <a:buNone/>
            </a:pPr>
            <a:r>
              <a:rPr lang="en"/>
              <a:t>How to retrieve data</a:t>
            </a:r>
            <a:endParaRPr/>
          </a:p>
        </p:txBody>
      </p:sp>
      <p:pic>
        <p:nvPicPr>
          <p:cNvPr id="354" name="Google Shape;354;p56"/>
          <p:cNvPicPr preferRelativeResize="0"/>
          <p:nvPr/>
        </p:nvPicPr>
        <p:blipFill>
          <a:blip r:embed="rId3">
            <a:alphaModFix/>
          </a:blip>
          <a:stretch>
            <a:fillRect/>
          </a:stretch>
        </p:blipFill>
        <p:spPr>
          <a:xfrm>
            <a:off x="574500" y="1654750"/>
            <a:ext cx="4347450" cy="498325"/>
          </a:xfrm>
          <a:prstGeom prst="rect">
            <a:avLst/>
          </a:prstGeom>
          <a:noFill/>
          <a:ln>
            <a:noFill/>
          </a:ln>
        </p:spPr>
      </p:pic>
      <p:sp>
        <p:nvSpPr>
          <p:cNvPr id="355" name="Google Shape;355;p56"/>
          <p:cNvSpPr txBox="1"/>
          <p:nvPr/>
        </p:nvSpPr>
        <p:spPr>
          <a:xfrm>
            <a:off x="1236600" y="2371650"/>
            <a:ext cx="542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getItem() Method gets a value out of local storage</a:t>
            </a:r>
            <a:endParaRPr/>
          </a:p>
        </p:txBody>
      </p:sp>
      <p:pic>
        <p:nvPicPr>
          <p:cNvPr id="356" name="Google Shape;356;p56"/>
          <p:cNvPicPr preferRelativeResize="0"/>
          <p:nvPr/>
        </p:nvPicPr>
        <p:blipFill>
          <a:blip r:embed="rId4">
            <a:alphaModFix/>
          </a:blip>
          <a:stretch>
            <a:fillRect/>
          </a:stretch>
        </p:blipFill>
        <p:spPr>
          <a:xfrm>
            <a:off x="449450" y="2908900"/>
            <a:ext cx="6212050" cy="682450"/>
          </a:xfrm>
          <a:prstGeom prst="rect">
            <a:avLst/>
          </a:prstGeom>
          <a:noFill/>
          <a:ln>
            <a:noFill/>
          </a:ln>
        </p:spPr>
      </p:pic>
      <p:sp>
        <p:nvSpPr>
          <p:cNvPr id="357" name="Google Shape;357;p56"/>
          <p:cNvSpPr txBox="1"/>
          <p:nvPr/>
        </p:nvSpPr>
        <p:spPr>
          <a:xfrm>
            <a:off x="881125" y="3904050"/>
            <a:ext cx="6691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Local storage only store string so any data type has to be converted into String</a:t>
            </a:r>
            <a:endParaRPr/>
          </a:p>
          <a:p>
            <a:pPr marL="0" lvl="0" indent="0" algn="l" rtl="0">
              <a:spcBef>
                <a:spcPts val="0"/>
              </a:spcBef>
              <a:spcAft>
                <a:spcPts val="0"/>
              </a:spcAft>
              <a:buNone/>
            </a:pPr>
            <a:r>
              <a:rPr lang="en"/>
              <a:t>We need to use JSON.stringify() to convert it into appropriate data</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5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Remove data from LocalStorage  removeItem()</a:t>
            </a:r>
            <a:endParaRPr/>
          </a:p>
        </p:txBody>
      </p:sp>
      <p:sp>
        <p:nvSpPr>
          <p:cNvPr id="363" name="Google Shape;363;p57"/>
          <p:cNvSpPr txBox="1"/>
          <p:nvPr/>
        </p:nvSpPr>
        <p:spPr>
          <a:xfrm>
            <a:off x="630975" y="1324500"/>
            <a:ext cx="7770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Just removing does not help, If the values is in use in the script it will be treated as NULL and if it was in use in any mathematical calculations it will give an error</a:t>
            </a:r>
            <a:endParaRPr/>
          </a:p>
          <a:p>
            <a:pPr marL="0" lvl="0" indent="0" algn="l" rtl="0">
              <a:spcBef>
                <a:spcPts val="0"/>
              </a:spcBef>
              <a:spcAft>
                <a:spcPts val="0"/>
              </a:spcAft>
              <a:buNone/>
            </a:pPr>
            <a:r>
              <a:rPr lang="en"/>
              <a:t>To solve this issue provide a default value to the parameter</a:t>
            </a:r>
            <a:endParaRPr/>
          </a:p>
        </p:txBody>
      </p:sp>
      <p:pic>
        <p:nvPicPr>
          <p:cNvPr id="364" name="Google Shape;364;p57"/>
          <p:cNvPicPr preferRelativeResize="0"/>
          <p:nvPr/>
        </p:nvPicPr>
        <p:blipFill>
          <a:blip r:embed="rId3">
            <a:alphaModFix/>
          </a:blip>
          <a:stretch>
            <a:fillRect/>
          </a:stretch>
        </p:blipFill>
        <p:spPr>
          <a:xfrm>
            <a:off x="1340550" y="2462575"/>
            <a:ext cx="4777850" cy="17283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69" name="Google Shape;369;p58"/>
          <p:cNvPicPr preferRelativeResize="0"/>
          <p:nvPr/>
        </p:nvPicPr>
        <p:blipFill>
          <a:blip r:embed="rId3">
            <a:alphaModFix/>
          </a:blip>
          <a:stretch>
            <a:fillRect/>
          </a:stretch>
        </p:blipFill>
        <p:spPr>
          <a:xfrm>
            <a:off x="605775" y="216475"/>
            <a:ext cx="4476750" cy="2943225"/>
          </a:xfrm>
          <a:prstGeom prst="rect">
            <a:avLst/>
          </a:prstGeom>
          <a:noFill/>
          <a:ln>
            <a:noFill/>
          </a:ln>
        </p:spPr>
      </p:pic>
      <p:sp>
        <p:nvSpPr>
          <p:cNvPr id="370" name="Google Shape;370;p58"/>
          <p:cNvSpPr txBox="1"/>
          <p:nvPr/>
        </p:nvSpPr>
        <p:spPr>
          <a:xfrm>
            <a:off x="912375" y="3336463"/>
            <a:ext cx="666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For reassigning value you cannot use constant , instead use let</a:t>
            </a:r>
            <a:endParaRPr/>
          </a:p>
        </p:txBody>
      </p:sp>
      <p:pic>
        <p:nvPicPr>
          <p:cNvPr id="371" name="Google Shape;371;p58"/>
          <p:cNvPicPr preferRelativeResize="0"/>
          <p:nvPr/>
        </p:nvPicPr>
        <p:blipFill>
          <a:blip r:embed="rId4">
            <a:alphaModFix/>
          </a:blip>
          <a:stretch>
            <a:fillRect/>
          </a:stretch>
        </p:blipFill>
        <p:spPr>
          <a:xfrm>
            <a:off x="2284696" y="3736671"/>
            <a:ext cx="5287675" cy="11409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80" name="Google Shape;80;p17"/>
          <p:cNvPicPr preferRelativeResize="0"/>
          <p:nvPr/>
        </p:nvPicPr>
        <p:blipFill>
          <a:blip r:embed="rId3">
            <a:alphaModFix/>
          </a:blip>
          <a:stretch>
            <a:fillRect/>
          </a:stretch>
        </p:blipFill>
        <p:spPr>
          <a:xfrm>
            <a:off x="809025" y="1279575"/>
            <a:ext cx="5581300" cy="748450"/>
          </a:xfrm>
          <a:prstGeom prst="rect">
            <a:avLst/>
          </a:prstGeom>
          <a:noFill/>
          <a:ln>
            <a:noFill/>
          </a:ln>
        </p:spPr>
      </p:pic>
      <p:pic>
        <p:nvPicPr>
          <p:cNvPr id="81" name="Google Shape;81;p17"/>
          <p:cNvPicPr preferRelativeResize="0"/>
          <p:nvPr/>
        </p:nvPicPr>
        <p:blipFill>
          <a:blip r:embed="rId4">
            <a:alphaModFix/>
          </a:blip>
          <a:stretch>
            <a:fillRect/>
          </a:stretch>
        </p:blipFill>
        <p:spPr>
          <a:xfrm>
            <a:off x="1340575" y="2571750"/>
            <a:ext cx="6410545" cy="572700"/>
          </a:xfrm>
          <a:prstGeom prst="rect">
            <a:avLst/>
          </a:prstGeom>
          <a:noFill/>
          <a:ln>
            <a:noFill/>
          </a:ln>
        </p:spPr>
      </p:pic>
      <p:pic>
        <p:nvPicPr>
          <p:cNvPr id="82" name="Google Shape;82;p17"/>
          <p:cNvPicPr preferRelativeResize="0"/>
          <p:nvPr/>
        </p:nvPicPr>
        <p:blipFill>
          <a:blip r:embed="rId5">
            <a:alphaModFix/>
          </a:blip>
          <a:stretch>
            <a:fillRect/>
          </a:stretch>
        </p:blipFill>
        <p:spPr>
          <a:xfrm>
            <a:off x="511975" y="3484450"/>
            <a:ext cx="6028850" cy="1013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pic>
        <p:nvPicPr>
          <p:cNvPr id="88" name="Google Shape;88;p18"/>
          <p:cNvPicPr preferRelativeResize="0"/>
          <p:nvPr/>
        </p:nvPicPr>
        <p:blipFill>
          <a:blip r:embed="rId3">
            <a:alphaModFix/>
          </a:blip>
          <a:stretch>
            <a:fillRect/>
          </a:stretch>
        </p:blipFill>
        <p:spPr>
          <a:xfrm>
            <a:off x="652700" y="1279575"/>
            <a:ext cx="6855576" cy="1749000"/>
          </a:xfrm>
          <a:prstGeom prst="rect">
            <a:avLst/>
          </a:prstGeom>
          <a:noFill/>
          <a:ln>
            <a:noFill/>
          </a:ln>
        </p:spPr>
      </p:pic>
      <p:sp>
        <p:nvSpPr>
          <p:cNvPr id="89" name="Google Shape;89;p18"/>
          <p:cNvSpPr txBox="1"/>
          <p:nvPr/>
        </p:nvSpPr>
        <p:spPr>
          <a:xfrm>
            <a:off x="849850" y="3481950"/>
            <a:ext cx="666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Using the properties we can access specific values within the objects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5" name="Google Shape;95;p19"/>
          <p:cNvPicPr preferRelativeResize="0"/>
          <p:nvPr/>
        </p:nvPicPr>
        <p:blipFill>
          <a:blip r:embed="rId3">
            <a:alphaModFix/>
          </a:blip>
          <a:stretch>
            <a:fillRect/>
          </a:stretch>
        </p:blipFill>
        <p:spPr>
          <a:xfrm>
            <a:off x="400325" y="1933463"/>
            <a:ext cx="4076804" cy="1276575"/>
          </a:xfrm>
          <a:prstGeom prst="rect">
            <a:avLst/>
          </a:prstGeom>
          <a:noFill/>
          <a:ln>
            <a:noFill/>
          </a:ln>
        </p:spPr>
      </p:pic>
      <p:pic>
        <p:nvPicPr>
          <p:cNvPr id="96" name="Google Shape;96;p19"/>
          <p:cNvPicPr preferRelativeResize="0"/>
          <p:nvPr/>
        </p:nvPicPr>
        <p:blipFill>
          <a:blip r:embed="rId4">
            <a:alphaModFix/>
          </a:blip>
          <a:stretch>
            <a:fillRect/>
          </a:stretch>
        </p:blipFill>
        <p:spPr>
          <a:xfrm>
            <a:off x="1463650" y="187625"/>
            <a:ext cx="2870550" cy="1686950"/>
          </a:xfrm>
          <a:prstGeom prst="rect">
            <a:avLst/>
          </a:prstGeom>
          <a:noFill/>
          <a:ln>
            <a:noFill/>
          </a:ln>
        </p:spPr>
      </p:pic>
      <p:pic>
        <p:nvPicPr>
          <p:cNvPr id="97" name="Google Shape;97;p19"/>
          <p:cNvPicPr preferRelativeResize="0"/>
          <p:nvPr/>
        </p:nvPicPr>
        <p:blipFill>
          <a:blip r:embed="rId5">
            <a:alphaModFix/>
          </a:blip>
          <a:stretch>
            <a:fillRect/>
          </a:stretch>
        </p:blipFill>
        <p:spPr>
          <a:xfrm>
            <a:off x="543250" y="3849775"/>
            <a:ext cx="3790950" cy="1133475"/>
          </a:xfrm>
          <a:prstGeom prst="rect">
            <a:avLst/>
          </a:prstGeom>
          <a:noFill/>
          <a:ln>
            <a:noFill/>
          </a:ln>
        </p:spPr>
      </p:pic>
      <p:pic>
        <p:nvPicPr>
          <p:cNvPr id="98" name="Google Shape;98;p19"/>
          <p:cNvPicPr preferRelativeResize="0"/>
          <p:nvPr/>
        </p:nvPicPr>
        <p:blipFill>
          <a:blip r:embed="rId6">
            <a:alphaModFix/>
          </a:blip>
          <a:stretch>
            <a:fillRect/>
          </a:stretch>
        </p:blipFill>
        <p:spPr>
          <a:xfrm>
            <a:off x="4663025" y="1933476"/>
            <a:ext cx="4076800" cy="12069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Changing the values inside the Objects</a:t>
            </a:r>
            <a:endParaRPr/>
          </a:p>
        </p:txBody>
      </p:sp>
      <p:pic>
        <p:nvPicPr>
          <p:cNvPr id="104" name="Google Shape;104;p20"/>
          <p:cNvPicPr preferRelativeResize="0"/>
          <p:nvPr/>
        </p:nvPicPr>
        <p:blipFill>
          <a:blip r:embed="rId3">
            <a:alphaModFix/>
          </a:blip>
          <a:stretch>
            <a:fillRect/>
          </a:stretch>
        </p:blipFill>
        <p:spPr>
          <a:xfrm>
            <a:off x="311700" y="1017725"/>
            <a:ext cx="3950175" cy="2948875"/>
          </a:xfrm>
          <a:prstGeom prst="rect">
            <a:avLst/>
          </a:prstGeom>
          <a:noFill/>
          <a:ln>
            <a:noFill/>
          </a:ln>
        </p:spPr>
      </p:pic>
      <p:pic>
        <p:nvPicPr>
          <p:cNvPr id="105" name="Google Shape;105;p20"/>
          <p:cNvPicPr preferRelativeResize="0"/>
          <p:nvPr/>
        </p:nvPicPr>
        <p:blipFill>
          <a:blip r:embed="rId4">
            <a:alphaModFix/>
          </a:blip>
          <a:stretch>
            <a:fillRect/>
          </a:stretch>
        </p:blipFill>
        <p:spPr>
          <a:xfrm>
            <a:off x="5099175" y="2571750"/>
            <a:ext cx="3614450" cy="508050"/>
          </a:xfrm>
          <a:prstGeom prst="rect">
            <a:avLst/>
          </a:prstGeom>
          <a:noFill/>
          <a:ln>
            <a:noFill/>
          </a:ln>
        </p:spPr>
      </p:pic>
      <p:pic>
        <p:nvPicPr>
          <p:cNvPr id="106" name="Google Shape;106;p20"/>
          <p:cNvPicPr preferRelativeResize="0"/>
          <p:nvPr/>
        </p:nvPicPr>
        <p:blipFill>
          <a:blip r:embed="rId5">
            <a:alphaModFix/>
          </a:blip>
          <a:stretch>
            <a:fillRect/>
          </a:stretch>
        </p:blipFill>
        <p:spPr>
          <a:xfrm>
            <a:off x="1590700" y="4165900"/>
            <a:ext cx="6626957" cy="572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21"/>
          <p:cNvPicPr preferRelativeResize="0"/>
          <p:nvPr/>
        </p:nvPicPr>
        <p:blipFill>
          <a:blip r:embed="rId3">
            <a:alphaModFix/>
          </a:blip>
          <a:stretch>
            <a:fillRect/>
          </a:stretch>
        </p:blipFill>
        <p:spPr>
          <a:xfrm>
            <a:off x="496350" y="199300"/>
            <a:ext cx="6312925" cy="2969975"/>
          </a:xfrm>
          <a:prstGeom prst="rect">
            <a:avLst/>
          </a:prstGeom>
          <a:noFill/>
          <a:ln>
            <a:noFill/>
          </a:ln>
        </p:spPr>
      </p:pic>
      <p:pic>
        <p:nvPicPr>
          <p:cNvPr id="112" name="Google Shape;112;p21"/>
          <p:cNvPicPr preferRelativeResize="0"/>
          <p:nvPr/>
        </p:nvPicPr>
        <p:blipFill>
          <a:blip r:embed="rId4">
            <a:alphaModFix/>
          </a:blip>
          <a:stretch>
            <a:fillRect/>
          </a:stretch>
        </p:blipFill>
        <p:spPr>
          <a:xfrm>
            <a:off x="965350" y="3306050"/>
            <a:ext cx="4568075" cy="15360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455</Words>
  <Application>Microsoft Office PowerPoint</Application>
  <PresentationFormat>On-screen Show (16:9)</PresentationFormat>
  <Paragraphs>52</Paragraphs>
  <Slides>45</Slides>
  <Notes>45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45</vt:i4>
      </vt:variant>
    </vt:vector>
  </HeadingPairs>
  <TitlesOfParts>
    <vt:vector size="47" baseType="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Changing the values inside the Objects</vt:lpstr>
      <vt:lpstr>PowerPoint Presentation</vt:lpstr>
      <vt:lpstr>Syntax Rules for Objects</vt:lpstr>
      <vt:lpstr>PowerPoint Presentation</vt:lpstr>
      <vt:lpstr>To change a value in an object </vt:lpstr>
      <vt:lpstr>Adding a new Property any Data Type</vt:lpstr>
      <vt:lpstr>Remove a value from an Object using Delete</vt:lpstr>
      <vt:lpstr>PowerPoint Presentation</vt:lpstr>
      <vt:lpstr>Advantage</vt:lpstr>
      <vt:lpstr>PowerPoint Presentation</vt:lpstr>
      <vt:lpstr>Another way of accessing the values in JavaScript [ ]</vt:lpstr>
      <vt:lpstr>When to use bracket notation instead of Dot Notation</vt:lpstr>
      <vt:lpstr>PowerPoint Presentation</vt:lpstr>
      <vt:lpstr>We also [] to add values to the object</vt:lpstr>
      <vt:lpstr>If just a string without any mathematical operator then the brackets are optional </vt:lpstr>
      <vt:lpstr>Nested Object : to make the object values more organised </vt:lpstr>
      <vt:lpstr>PowerPoint Presentation</vt:lpstr>
      <vt:lpstr>Function in an object</vt:lpstr>
      <vt:lpstr>Use both dot or bracket notation to access the function</vt:lpstr>
      <vt:lpstr>Method: when we call function inside an object  </vt:lpstr>
      <vt:lpstr>Console is an object provided by JavaScript and Log is a function that is saved inside the console</vt:lpstr>
      <vt:lpstr>How to check if it is an object </vt:lpstr>
      <vt:lpstr>PowerPoint Presentation</vt:lpstr>
      <vt:lpstr>Built-in Objects</vt:lpstr>
      <vt:lpstr>PowerPoint Presentation</vt:lpstr>
      <vt:lpstr>PowerPoint Presentation</vt:lpstr>
      <vt:lpstr>JSON Does not support Single quotes</vt:lpstr>
      <vt:lpstr>JSON does not support function</vt:lpstr>
      <vt:lpstr>PowerPoint Presentation</vt:lpstr>
      <vt:lpstr>Why we use JSON?</vt:lpstr>
      <vt:lpstr>Built-in JSON Objects</vt:lpstr>
      <vt:lpstr>Convert Javascript objects into JSON Objects stringify()</vt:lpstr>
      <vt:lpstr>PowerPoint Presentation</vt:lpstr>
      <vt:lpstr>Parse()</vt:lpstr>
      <vt:lpstr>Localstorage(): Permanent storage How to store data</vt:lpstr>
      <vt:lpstr>LocalStorage() How to retrieve data</vt:lpstr>
      <vt:lpstr>Remove data from LocalStorage  removeItem()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Khurram, Muhammad</cp:lastModifiedBy>
  <cp:revision>1</cp:revision>
  <dcterms:modified xsi:type="dcterms:W3CDTF">2024-08-15T05:45:01Z</dcterms:modified>
</cp:coreProperties>
</file>