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16"/>
      <p:bold r:id="rId17"/>
      <p:italic r:id="rId18"/>
      <p:boldItalic r:id="rId19"/>
    </p:embeddedFont>
    <p:embeddedFont>
      <p:font typeface="Montserrat ExtraBold" panose="00000900000000000000" pitchFamily="2" charset="0"/>
      <p:bold r:id="rId20"/>
      <p:boldItalic r:id="rId21"/>
    </p:embeddedFont>
    <p:embeddedFont>
      <p:font typeface="Montserrat Medium" panose="020F0502020204030204" pitchFamily="2" charset="0"/>
      <p:regular r:id="rId22"/>
      <p:bold r:id="rId23"/>
      <p:italic r:id="rId24"/>
      <p:boldItalic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1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" name="Google Shape;22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TITLE_AND_DESCRIPTION_1_1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76A5AF">
                <a:alpha val="87843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SECTION_TITLE_AND_DESCRIPTION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APTION_ONLY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CAPTION_ONLY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CAPTION_ONLY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CAPTION_ONLY_1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SECTION_TITLE_AND_DESCRIPTION_1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CAPTION_ONLY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SECTION_TITLE_AND_DESCRIPTION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_1_1_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_ONLY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title" idx="2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noFill/>
          <a:ln>
            <a:noFill/>
          </a:ln>
          <a:effectLst>
            <a:outerShdw blurRad="114300" dist="28575" dir="6360000" algn="bl" rotWithShape="0">
              <a:schemeClr val="accent1">
                <a:alpha val="49803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APTION_ONLY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SECTION_HEADER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SECTION_HEADER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CREDITS: This presentation template was created by </a:t>
            </a:r>
            <a:r>
              <a:rPr lang="en" sz="1000" b="0" i="0" u="none" strike="noStrike" cap="none">
                <a:solidFill>
                  <a:schemeClr val="hlink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3"/>
              </a:rPr>
              <a:t>Slidesgo</a:t>
            </a:r>
            <a:r>
              <a:rPr lang="en" sz="1000" b="0" i="0" u="none" strike="noStrike" cap="non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including icons by </a:t>
            </a:r>
            <a:r>
              <a:rPr lang="en" sz="1000" b="0" i="0" u="none" strike="noStrike" cap="none">
                <a:solidFill>
                  <a:schemeClr val="hlink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4"/>
              </a:rPr>
              <a:t>Flaticon</a:t>
            </a:r>
            <a:r>
              <a:rPr lang="en" sz="1000" b="0" i="0" u="none" strike="noStrike" cap="non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and infographics &amp; images by </a:t>
            </a:r>
            <a:r>
              <a:rPr lang="en" sz="1000" b="0" i="0" u="none" strike="noStrike" cap="none">
                <a:solidFill>
                  <a:schemeClr val="hlink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5"/>
              </a:rPr>
              <a:t>Freepik</a:t>
            </a:r>
            <a:r>
              <a:rPr lang="en" sz="1000" b="0" i="0" u="none" strike="noStrike" cap="non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</a:t>
            </a:r>
            <a:endParaRPr sz="1000" b="0" i="0" u="none" strike="noStrike" cap="none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SECTION_TITLE_AND_DESCRIPTION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_AND_TWO_COLUMNS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sz="2800" b="0" i="0" u="none" strike="noStrike" cap="none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6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Creating an AI Generated Quiz</a:t>
            </a:r>
            <a:endParaRPr/>
          </a:p>
        </p:txBody>
      </p:sp>
      <p:sp>
        <p:nvSpPr>
          <p:cNvPr id="159" name="Google Shape;159;p36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dirty="0"/>
              <a:t>L, J, R, G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5"/>
          <p:cNvSpPr txBox="1">
            <a:spLocks noGrp="1"/>
          </p:cNvSpPr>
          <p:nvPr>
            <p:ph type="body" idx="1"/>
          </p:nvPr>
        </p:nvSpPr>
        <p:spPr>
          <a:xfrm>
            <a:off x="938500" y="754250"/>
            <a:ext cx="7093500" cy="3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AutoNum type="arabicPeriod" startAt="11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Multiple Choice: What variable gives the horizontal position of the mouse in Processing?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a)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mouseX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b)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mouseY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c)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mousePos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d)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mouse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Answer: a)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mouseX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AutoNum type="arabicPeriod" startAt="11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Multiple Choice: Which of the following is a correct way to draw a line in Processing?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a)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line(x1, y1, x2, y2)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b)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rect(x1, y1, x2, y2)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c)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ellipse(x1, y1, x2, y2)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d)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line(x, y, width, height)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Answer: a)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line(x1, y1, x2, y2)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lnSpc>
                <a:spcPct val="115000"/>
              </a:lnSpc>
              <a:spcBef>
                <a:spcPts val="3600"/>
              </a:spcBef>
              <a:spcAft>
                <a:spcPts val="2100"/>
              </a:spcAft>
              <a:buSzPts val="1400"/>
              <a:buNone/>
            </a:pP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6"/>
          <p:cNvSpPr txBox="1">
            <a:spLocks noGrp="1"/>
          </p:cNvSpPr>
          <p:nvPr>
            <p:ph type="body" idx="1"/>
          </p:nvPr>
        </p:nvSpPr>
        <p:spPr>
          <a:xfrm>
            <a:off x="938500" y="754250"/>
            <a:ext cx="7093500" cy="3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65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AutoNum type="arabicPeriod" startAt="11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Multiple Choice: Which function can help determine if a point is inside a circle in Processing?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a)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ellipse()</a:t>
            </a:r>
            <a:endParaRPr sz="17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b)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dist()</a:t>
            </a:r>
            <a:endParaRPr sz="17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c)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rect()</a:t>
            </a:r>
            <a:endParaRPr sz="17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d)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line()</a:t>
            </a:r>
            <a:endParaRPr sz="17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Answer: b)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dist()</a:t>
            </a:r>
            <a:endParaRPr sz="1700">
              <a:latin typeface="Courier New"/>
              <a:ea typeface="Courier New"/>
              <a:cs typeface="Courier New"/>
              <a:sym typeface="Courier New"/>
            </a:endParaRPr>
          </a:p>
          <a:p>
            <a:pPr marL="45720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AutoNum type="arabicPeriod" startAt="11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Multiple Choice: Which function is used to update the screen content in a Processing sketch continuously?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a)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draw()</a:t>
            </a:r>
            <a:endParaRPr sz="17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b)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setup()</a:t>
            </a:r>
            <a:endParaRPr sz="17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c)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mouseDragged()</a:t>
            </a:r>
            <a:endParaRPr sz="17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d)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keyPressed()</a:t>
            </a:r>
            <a:endParaRPr sz="17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" sz="1700">
                <a:latin typeface="Roboto"/>
                <a:ea typeface="Roboto"/>
                <a:cs typeface="Roboto"/>
                <a:sym typeface="Roboto"/>
              </a:rPr>
              <a:t>Answer: a) </a:t>
            </a:r>
            <a:r>
              <a:rPr lang="en" sz="1700">
                <a:latin typeface="Courier New"/>
                <a:ea typeface="Courier New"/>
                <a:cs typeface="Courier New"/>
                <a:sym typeface="Courier New"/>
              </a:rPr>
              <a:t>draw()</a:t>
            </a:r>
            <a:endParaRPr sz="19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More True/False Questions:</a:t>
            </a:r>
            <a:endParaRPr/>
          </a:p>
        </p:txBody>
      </p:sp>
      <p:sp>
        <p:nvSpPr>
          <p:cNvPr id="218" name="Google Shape;218;p47"/>
          <p:cNvSpPr txBox="1">
            <a:spLocks noGrp="1"/>
          </p:cNvSpPr>
          <p:nvPr>
            <p:ph type="body" idx="1"/>
          </p:nvPr>
        </p:nvSpPr>
        <p:spPr>
          <a:xfrm>
            <a:off x="938500" y="1167050"/>
            <a:ext cx="7606800" cy="32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AutoNum type="arabicPeriod" startAt="21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True/False: The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setup()</a:t>
            </a:r>
            <a:r>
              <a:rPr lang="en" sz="1500">
                <a:latin typeface="Roboto"/>
                <a:ea typeface="Roboto"/>
                <a:cs typeface="Roboto"/>
                <a:sym typeface="Roboto"/>
              </a:rPr>
              <a:t> function is used to define initial settings and is run once at the start.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Answer: True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AutoNum type="arabicPeriod" startAt="21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True/False: You can use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rectMode(CENTER)</a:t>
            </a:r>
            <a:r>
              <a:rPr lang="en" sz="1500">
                <a:latin typeface="Roboto"/>
                <a:ea typeface="Roboto"/>
                <a:cs typeface="Roboto"/>
                <a:sym typeface="Roboto"/>
              </a:rPr>
              <a:t> to draw rectangles from their center point.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Answer: True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AutoNum type="arabicPeriod" startAt="21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True/False: The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noStroke()</a:t>
            </a:r>
            <a:r>
              <a:rPr lang="en" sz="1500">
                <a:latin typeface="Roboto"/>
                <a:ea typeface="Roboto"/>
                <a:cs typeface="Roboto"/>
                <a:sym typeface="Roboto"/>
              </a:rPr>
              <a:t> function removes the outline from shapes.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Answer: True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AutoNum type="arabicPeriod" startAt="21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True/False: Collision detection is not possible without using the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dist()</a:t>
            </a:r>
            <a:r>
              <a:rPr lang="en" sz="1500">
                <a:latin typeface="Roboto"/>
                <a:ea typeface="Roboto"/>
                <a:cs typeface="Roboto"/>
                <a:sym typeface="Roboto"/>
              </a:rPr>
              <a:t> function.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Answer: False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AutoNum type="arabicPeriod" startAt="21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True/False: The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ellipseMode(CORNER)</a:t>
            </a:r>
            <a:r>
              <a:rPr lang="en" sz="1500">
                <a:latin typeface="Roboto"/>
                <a:ea typeface="Roboto"/>
                <a:cs typeface="Roboto"/>
                <a:sym typeface="Roboto"/>
              </a:rPr>
              <a:t> function changes the origin of ellipses to their top-left corner.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Answer: True</a:t>
            </a:r>
            <a:endParaRPr sz="17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8"/>
          <p:cNvSpPr txBox="1">
            <a:spLocks noGrp="1"/>
          </p:cNvSpPr>
          <p:nvPr>
            <p:ph type="ctrTitle"/>
          </p:nvPr>
        </p:nvSpPr>
        <p:spPr>
          <a:xfrm>
            <a:off x="2175900" y="2249400"/>
            <a:ext cx="4792200" cy="6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The End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Our Task:</a:t>
            </a:r>
            <a:endParaRPr/>
          </a:p>
        </p:txBody>
      </p:sp>
      <p:sp>
        <p:nvSpPr>
          <p:cNvPr id="165" name="Google Shape;165;p37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400"/>
              <a:buNone/>
            </a:pPr>
            <a:r>
              <a:rPr lang="en"/>
              <a:t>Create an AI generated quiz of 25 difficult, but fair questions. Include multiple choice, true/false, and short answer. The quiz should cover processing, not another language collision detection. A full set of solutions should be created too.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8"/>
          <p:cNvSpPr txBox="1">
            <a:spLocks noGrp="1"/>
          </p:cNvSpPr>
          <p:nvPr>
            <p:ph type="title"/>
          </p:nvPr>
        </p:nvSpPr>
        <p:spPr>
          <a:xfrm>
            <a:off x="786100" y="5974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True/False Questions:</a:t>
            </a:r>
            <a:endParaRPr/>
          </a:p>
        </p:txBody>
      </p:sp>
      <p:sp>
        <p:nvSpPr>
          <p:cNvPr id="171" name="Google Shape;171;p38"/>
          <p:cNvSpPr txBox="1">
            <a:spLocks noGrp="1"/>
          </p:cNvSpPr>
          <p:nvPr>
            <p:ph type="body" idx="1"/>
          </p:nvPr>
        </p:nvSpPr>
        <p:spPr>
          <a:xfrm>
            <a:off x="786100" y="1125875"/>
            <a:ext cx="76068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AutoNum type="arabicPeriod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True/False: Collision detection is the process of determining when two objects intersect.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Answer: True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AutoNum type="arabicPeriod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True/False: The </a:t>
            </a:r>
            <a:r>
              <a:rPr lang="en">
                <a:latin typeface="Courier New"/>
                <a:ea typeface="Courier New"/>
                <a:cs typeface="Courier New"/>
                <a:sym typeface="Courier New"/>
              </a:rPr>
              <a:t>dist()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function in Processing calculates the distance between two points.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Answer: True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AutoNum type="arabicPeriod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True/False: In Processing, the </a:t>
            </a:r>
            <a:r>
              <a:rPr lang="en">
                <a:latin typeface="Courier New"/>
                <a:ea typeface="Courier New"/>
                <a:cs typeface="Courier New"/>
                <a:sym typeface="Courier New"/>
              </a:rPr>
              <a:t>ellipse()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function can be used to draw both circles and ellipses.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Answer: True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AutoNum type="arabicPeriod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True/False: Collision detection can be used to check if a moving ball hits a wall.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Answer: True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AutoNum type="arabicPeriod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True/False: The </a:t>
            </a:r>
            <a:r>
              <a:rPr lang="en">
                <a:latin typeface="Courier New"/>
                <a:ea typeface="Courier New"/>
                <a:cs typeface="Courier New"/>
                <a:sym typeface="Courier New"/>
              </a:rPr>
              <a:t>mouseX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and </a:t>
            </a:r>
            <a:r>
              <a:rPr lang="en">
                <a:latin typeface="Courier New"/>
                <a:ea typeface="Courier New"/>
                <a:cs typeface="Courier New"/>
                <a:sym typeface="Courier New"/>
              </a:rPr>
              <a:t>mouseY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variables in Processing give the current position of the mouse pointer.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Answer: True</a:t>
            </a:r>
            <a:endParaRPr sz="1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Short Answer Questions:</a:t>
            </a:r>
            <a:endParaRPr/>
          </a:p>
        </p:txBody>
      </p:sp>
      <p:sp>
        <p:nvSpPr>
          <p:cNvPr id="177" name="Google Shape;177;p39"/>
          <p:cNvSpPr txBox="1">
            <a:spLocks noGrp="1"/>
          </p:cNvSpPr>
          <p:nvPr>
            <p:ph type="body" idx="1"/>
          </p:nvPr>
        </p:nvSpPr>
        <p:spPr>
          <a:xfrm>
            <a:off x="938500" y="897275"/>
            <a:ext cx="75735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AutoNum type="arabicPeriod" startAt="6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Short Answer: What function do you use to draw a circle in Processing?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Answer: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ellipse()</a:t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AutoNum type="arabicPeriod" startAt="6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Short Answer: How do you calculate the distance between two points (x1, y1) and (x2, y2) in Processing?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Answer: Using the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dist(x1, y1, x2, y2)</a:t>
            </a:r>
            <a:r>
              <a:rPr lang="en" sz="1600">
                <a:latin typeface="Roboto"/>
                <a:ea typeface="Roboto"/>
                <a:cs typeface="Roboto"/>
                <a:sym typeface="Roboto"/>
              </a:rPr>
              <a:t> function.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AutoNum type="arabicPeriod" startAt="6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Short Answer: What is the purpose of the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fill()</a:t>
            </a:r>
            <a:r>
              <a:rPr lang="en" sz="1600">
                <a:latin typeface="Roboto"/>
                <a:ea typeface="Roboto"/>
                <a:cs typeface="Roboto"/>
                <a:sym typeface="Roboto"/>
              </a:rPr>
              <a:t> function in Processing?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Answer: The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fill()</a:t>
            </a:r>
            <a:r>
              <a:rPr lang="en" sz="1600">
                <a:latin typeface="Roboto"/>
                <a:ea typeface="Roboto"/>
                <a:cs typeface="Roboto"/>
                <a:sym typeface="Roboto"/>
              </a:rPr>
              <a:t> function sets the color used to fill shapes.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AutoNum type="arabicPeriod" startAt="6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Short Answer: How would you check if two circles are colliding in Processing?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Answer: By checking if the distance between their centers is less than the sum of their radii.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AutoNum type="arabicPeriod" startAt="6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Short Answer: Which function would you use to change the background color in Processing?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Char char="●"/>
            </a:pPr>
            <a:r>
              <a:rPr lang="en" sz="1600">
                <a:latin typeface="Roboto"/>
                <a:ea typeface="Roboto"/>
                <a:cs typeface="Roboto"/>
                <a:sym typeface="Roboto"/>
              </a:rPr>
              <a:t>Answer: </a:t>
            </a:r>
            <a:r>
              <a:rPr lang="en" sz="1600">
                <a:latin typeface="Courier New"/>
                <a:ea typeface="Courier New"/>
                <a:cs typeface="Courier New"/>
                <a:sym typeface="Courier New"/>
              </a:rPr>
              <a:t>background()</a:t>
            </a:r>
            <a:endParaRPr sz="1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0"/>
          <p:cNvSpPr txBox="1">
            <a:spLocks noGrp="1"/>
          </p:cNvSpPr>
          <p:nvPr>
            <p:ph type="ctrTitle"/>
          </p:nvPr>
        </p:nvSpPr>
        <p:spPr>
          <a:xfrm>
            <a:off x="2175900" y="2249400"/>
            <a:ext cx="4792200" cy="6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Multiple Choice Questions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1"/>
          <p:cNvSpPr txBox="1">
            <a:spLocks noGrp="1"/>
          </p:cNvSpPr>
          <p:nvPr>
            <p:ph type="body" idx="1"/>
          </p:nvPr>
        </p:nvSpPr>
        <p:spPr>
          <a:xfrm>
            <a:off x="938500" y="754250"/>
            <a:ext cx="7093500" cy="3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AutoNum type="arabicPeriod" startAt="11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Multiple Choice: Which of the following sequences correctly sets up a Processing sketch to create a 400x400 canvas, draw a red rectangle at (50, 50) with a width of 100 and height of 150, and set the background color to blue?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a)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size(400, 400); background(0, 0, 255); fill(255, 0, 0); rect(50, 50, 100, 150);</a:t>
            </a:r>
            <a:endParaRPr sz="15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b)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size(400, 400); fill(255, 0, 0); rect(50, 50, 100, 150); background(0, 0, 255);</a:t>
            </a:r>
            <a:endParaRPr sz="15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c)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background(0, 0, 255); size(400, 400); fill(255, 0, 0); rect(50, 50, 100, 150);</a:t>
            </a:r>
            <a:endParaRPr sz="15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d)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size(400, 400); rect(50, 50, 100, 150); fill(255, 0, 0); background(0, 0, 255);</a:t>
            </a:r>
            <a:endParaRPr sz="15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Roboto"/>
              <a:buChar char="●"/>
            </a:pPr>
            <a:r>
              <a:rPr lang="en" sz="1500">
                <a:latin typeface="Roboto"/>
                <a:ea typeface="Roboto"/>
                <a:cs typeface="Roboto"/>
                <a:sym typeface="Roboto"/>
              </a:rPr>
              <a:t>Answer: a) </a:t>
            </a:r>
            <a:r>
              <a:rPr lang="en" sz="1500">
                <a:latin typeface="Courier New"/>
                <a:ea typeface="Courier New"/>
                <a:cs typeface="Courier New"/>
                <a:sym typeface="Courier New"/>
              </a:rPr>
              <a:t>size(400, 400); background(0, 0, 255); fill(255, 0, 0); rect(50, 50, 100, 150);</a:t>
            </a:r>
            <a:endParaRPr sz="17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2"/>
          <p:cNvSpPr txBox="1">
            <a:spLocks noGrp="1"/>
          </p:cNvSpPr>
          <p:nvPr>
            <p:ph type="body" idx="1"/>
          </p:nvPr>
        </p:nvSpPr>
        <p:spPr>
          <a:xfrm>
            <a:off x="938500" y="754250"/>
            <a:ext cx="7093500" cy="3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AutoNum type="arabicPeriod" startAt="11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Multiple Choice: To detect if a moving circle (with center at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mouseX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mouseY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 and radius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r1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) collides with a stationary circle (with center at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cx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cy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 and radius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r2</a:t>
            </a:r>
            <a:r>
              <a:rPr lang="en" sz="1800">
                <a:latin typeface="Roboto"/>
                <a:ea typeface="Roboto"/>
                <a:cs typeface="Roboto"/>
                <a:sym typeface="Roboto"/>
              </a:rPr>
              <a:t>), which of the following conditions should be true?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a)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dist(mouseX, mouseY, cx, cy) &lt;= abs(r1 - r2)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b)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dist(mouseX, mouseY, cx, cy) &lt;= r1 + r2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c)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dist(mouseX, mouseY, cx, cy) &gt;= r1 + r2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d)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dist(mouseX, mouseY, cx, cy) &gt;= abs(r1 - r2)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Answer: b)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dist(mouseX, mouseY, cx, cy) &lt;= r1 + r2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lnSpc>
                <a:spcPct val="100000"/>
              </a:lnSpc>
              <a:spcBef>
                <a:spcPts val="3600"/>
              </a:spcBef>
              <a:spcAft>
                <a:spcPts val="1600"/>
              </a:spcAft>
              <a:buSzPts val="1400"/>
              <a:buNone/>
            </a:pPr>
            <a:endParaRPr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3"/>
          <p:cNvSpPr txBox="1">
            <a:spLocks noGrp="1"/>
          </p:cNvSpPr>
          <p:nvPr>
            <p:ph type="body" idx="1"/>
          </p:nvPr>
        </p:nvSpPr>
        <p:spPr>
          <a:xfrm>
            <a:off x="938500" y="754250"/>
            <a:ext cx="7093500" cy="3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AutoNum type="arabicPeriod" startAt="11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Multiple Choice: Which function is used to calculate the distance between two points in Processing?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a) </a:t>
            </a:r>
            <a:r>
              <a:rPr lang="en" sz="1200">
                <a:latin typeface="Courier New"/>
                <a:ea typeface="Courier New"/>
                <a:cs typeface="Courier New"/>
                <a:sym typeface="Courier New"/>
              </a:rPr>
              <a:t>dist()</a:t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b) </a:t>
            </a:r>
            <a:r>
              <a:rPr lang="en" sz="1200">
                <a:latin typeface="Courier New"/>
                <a:ea typeface="Courier New"/>
                <a:cs typeface="Courier New"/>
                <a:sym typeface="Courier New"/>
              </a:rPr>
              <a:t>line()</a:t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c) </a:t>
            </a:r>
            <a:r>
              <a:rPr lang="en" sz="1200">
                <a:latin typeface="Courier New"/>
                <a:ea typeface="Courier New"/>
                <a:cs typeface="Courier New"/>
                <a:sym typeface="Courier New"/>
              </a:rPr>
              <a:t>size()</a:t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d) </a:t>
            </a:r>
            <a:r>
              <a:rPr lang="en" sz="1200">
                <a:latin typeface="Courier New"/>
                <a:ea typeface="Courier New"/>
                <a:cs typeface="Courier New"/>
                <a:sym typeface="Courier New"/>
              </a:rPr>
              <a:t>rect()</a:t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Answer: a) </a:t>
            </a:r>
            <a:r>
              <a:rPr lang="en" sz="1200">
                <a:latin typeface="Courier New"/>
                <a:ea typeface="Courier New"/>
                <a:cs typeface="Courier New"/>
                <a:sym typeface="Courier New"/>
              </a:rPr>
              <a:t>dist()</a:t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AutoNum type="arabicPeriod" startAt="11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Multiple Choice: In Processing, what does the </a:t>
            </a:r>
            <a:r>
              <a:rPr lang="en" sz="1200">
                <a:latin typeface="Courier New"/>
                <a:ea typeface="Courier New"/>
                <a:cs typeface="Courier New"/>
                <a:sym typeface="Courier New"/>
              </a:rPr>
              <a:t>noLoop()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 function do?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a) Stops the draw loop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b) Stops the program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c) Draws an ellipse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d) Changes the background color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"/>
              <a:buChar char="●"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Answer: a) Stops the draw loop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3600"/>
              </a:spcBef>
              <a:spcAft>
                <a:spcPts val="0"/>
              </a:spcAft>
              <a:buSzPts val="1400"/>
              <a:buNone/>
            </a:pPr>
            <a:endParaRPr sz="12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lnSpc>
                <a:spcPct val="100000"/>
              </a:lnSpc>
              <a:spcBef>
                <a:spcPts val="3600"/>
              </a:spcBef>
              <a:spcAft>
                <a:spcPts val="160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4"/>
          <p:cNvSpPr txBox="1">
            <a:spLocks noGrp="1"/>
          </p:cNvSpPr>
          <p:nvPr>
            <p:ph type="body" idx="1"/>
          </p:nvPr>
        </p:nvSpPr>
        <p:spPr>
          <a:xfrm>
            <a:off x="938500" y="754250"/>
            <a:ext cx="7093500" cy="3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AutoNum type="arabicPeriod" startAt="11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Multiple Choice: What does the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stroke()</a:t>
            </a:r>
            <a:r>
              <a:rPr lang="en" sz="1300">
                <a:latin typeface="Roboto"/>
                <a:ea typeface="Roboto"/>
                <a:cs typeface="Roboto"/>
                <a:sym typeface="Roboto"/>
              </a:rPr>
              <a:t> function in Processing do?</a:t>
            </a:r>
            <a:endParaRPr sz="13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a) Sets the fill color of shapes</a:t>
            </a:r>
            <a:endParaRPr sz="13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b) Sets the outline color of shapes</a:t>
            </a:r>
            <a:endParaRPr sz="13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c) Draws a rectangle</a:t>
            </a:r>
            <a:endParaRPr sz="13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d) Draws a circle</a:t>
            </a:r>
            <a:endParaRPr sz="13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Answer: b) Sets the outline color of shapes</a:t>
            </a:r>
            <a:endParaRPr sz="13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AutoNum type="arabicPeriod" startAt="11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Multiple Choice: How can you make an object follow the mouse in Processing?</a:t>
            </a:r>
            <a:endParaRPr sz="1300">
              <a:latin typeface="Roboto"/>
              <a:ea typeface="Roboto"/>
              <a:cs typeface="Roboto"/>
              <a:sym typeface="Roboto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a) Use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ellipse(mouseX, mouseY, width, height)</a:t>
            </a:r>
            <a:endParaRPr sz="13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b) Use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rect(mouseX, mouseY, width, height)</a:t>
            </a:r>
            <a:endParaRPr sz="13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c) Update the object's position to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mouseX</a:t>
            </a:r>
            <a:r>
              <a:rPr lang="en" sz="1300">
                <a:latin typeface="Roboto"/>
                <a:ea typeface="Roboto"/>
                <a:cs typeface="Roboto"/>
                <a:sym typeface="Roboto"/>
              </a:rPr>
              <a:t> and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mouseY</a:t>
            </a:r>
            <a:r>
              <a:rPr lang="en" sz="1300">
                <a:latin typeface="Roboto"/>
                <a:ea typeface="Roboto"/>
                <a:cs typeface="Roboto"/>
                <a:sym typeface="Roboto"/>
              </a:rPr>
              <a:t> in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draw()</a:t>
            </a:r>
            <a:endParaRPr sz="13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d) Use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line(mouseX, mouseY, width, height)</a:t>
            </a:r>
            <a:endParaRPr sz="1300">
              <a:latin typeface="Courier New"/>
              <a:ea typeface="Courier New"/>
              <a:cs typeface="Courier New"/>
              <a:sym typeface="Courier New"/>
            </a:endParaRPr>
          </a:p>
          <a:p>
            <a:pPr marL="914400" lvl="1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Roboto"/>
              <a:buChar char="●"/>
            </a:pPr>
            <a:r>
              <a:rPr lang="en" sz="1300">
                <a:latin typeface="Roboto"/>
                <a:ea typeface="Roboto"/>
                <a:cs typeface="Roboto"/>
                <a:sym typeface="Roboto"/>
              </a:rPr>
              <a:t>Answer: c) Update the object's position to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mouseX</a:t>
            </a:r>
            <a:r>
              <a:rPr lang="en" sz="1300">
                <a:latin typeface="Roboto"/>
                <a:ea typeface="Roboto"/>
                <a:cs typeface="Roboto"/>
                <a:sym typeface="Roboto"/>
              </a:rPr>
              <a:t> and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mouseY</a:t>
            </a:r>
            <a:r>
              <a:rPr lang="en" sz="1300">
                <a:latin typeface="Roboto"/>
                <a:ea typeface="Roboto"/>
                <a:cs typeface="Roboto"/>
                <a:sym typeface="Roboto"/>
              </a:rPr>
              <a:t> in </a:t>
            </a:r>
            <a:r>
              <a:rPr lang="en" sz="1300">
                <a:latin typeface="Courier New"/>
                <a:ea typeface="Courier New"/>
                <a:cs typeface="Courier New"/>
                <a:sym typeface="Courier New"/>
              </a:rPr>
              <a:t>draw()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0097A7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1199</Words>
  <Application>Microsoft Office PowerPoint</Application>
  <PresentationFormat>On-screen Show (16:9)</PresentationFormat>
  <Paragraphs>99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Courier New</vt:lpstr>
      <vt:lpstr>Roboto</vt:lpstr>
      <vt:lpstr>Montserrat Medium</vt:lpstr>
      <vt:lpstr>Montserrat</vt:lpstr>
      <vt:lpstr>Arial</vt:lpstr>
      <vt:lpstr>Montserrat ExtraBold</vt:lpstr>
      <vt:lpstr>Futuristic Background by Slidesgo</vt:lpstr>
      <vt:lpstr>Creating an AI Generated Quiz</vt:lpstr>
      <vt:lpstr>Our Task:</vt:lpstr>
      <vt:lpstr>True/False Questions:</vt:lpstr>
      <vt:lpstr>Short Answer Questions:</vt:lpstr>
      <vt:lpstr>Multiple Choice Questions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More True/False Questions: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 A HARRIS</cp:lastModifiedBy>
  <cp:revision>1</cp:revision>
  <dcterms:modified xsi:type="dcterms:W3CDTF">2024-08-09T15:59:50Z</dcterms:modified>
</cp:coreProperties>
</file>